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2" r:id="rId1"/>
  </p:sldMasterIdLst>
  <p:notesMasterIdLst>
    <p:notesMasterId r:id="rId32"/>
  </p:notesMasterIdLst>
  <p:sldIdLst>
    <p:sldId id="327" r:id="rId2"/>
    <p:sldId id="282" r:id="rId3"/>
    <p:sldId id="326" r:id="rId4"/>
    <p:sldId id="303" r:id="rId5"/>
    <p:sldId id="299" r:id="rId6"/>
    <p:sldId id="306" r:id="rId7"/>
    <p:sldId id="261" r:id="rId8"/>
    <p:sldId id="260" r:id="rId9"/>
    <p:sldId id="302" r:id="rId10"/>
    <p:sldId id="304" r:id="rId11"/>
    <p:sldId id="262" r:id="rId12"/>
    <p:sldId id="307" r:id="rId13"/>
    <p:sldId id="267" r:id="rId14"/>
    <p:sldId id="309" r:id="rId15"/>
    <p:sldId id="263" r:id="rId16"/>
    <p:sldId id="312" r:id="rId17"/>
    <p:sldId id="314" r:id="rId18"/>
    <p:sldId id="270" r:id="rId19"/>
    <p:sldId id="315" r:id="rId20"/>
    <p:sldId id="316" r:id="rId21"/>
    <p:sldId id="317" r:id="rId22"/>
    <p:sldId id="318" r:id="rId23"/>
    <p:sldId id="319" r:id="rId24"/>
    <p:sldId id="321" r:id="rId25"/>
    <p:sldId id="320" r:id="rId26"/>
    <p:sldId id="322" r:id="rId27"/>
    <p:sldId id="324" r:id="rId28"/>
    <p:sldId id="323" r:id="rId29"/>
    <p:sldId id="325" r:id="rId30"/>
    <p:sldId id="275" r:id="rId31"/>
  </p:sldIdLst>
  <p:sldSz cx="9144000" cy="5143500" type="screen16x9"/>
  <p:notesSz cx="6858000" cy="9144000"/>
  <p:embeddedFontLst>
    <p:embeddedFont>
      <p:font typeface="Bebas Neue" panose="020B0606020202050201" pitchFamily="34" charset="0"/>
      <p:regular r:id="rId33"/>
    </p:embeddedFont>
    <p:embeddedFont>
      <p:font typeface="Chakra Petch" panose="020B0604020202020204" charset="-34"/>
      <p:regular r:id="rId34"/>
      <p:bold r:id="rId35"/>
      <p:italic r:id="rId36"/>
      <p:boldItalic r:id="rId37"/>
    </p:embeddedFont>
    <p:embeddedFont>
      <p:font typeface="Montserrat" panose="00000500000000000000" pitchFamily="2" charset="0"/>
      <p:regular r:id="rId38"/>
      <p:bold r:id="rId39"/>
      <p:italic r:id="rId40"/>
      <p:boldItalic r:id="rId41"/>
    </p:embeddedFont>
    <p:embeddedFont>
      <p:font typeface="Montserrat ExtraBold" panose="00000900000000000000" pitchFamily="2" charset="0"/>
      <p:bold r:id="rId42"/>
      <p:boldItalic r:id="rId43"/>
    </p:embeddedFont>
    <p:embeddedFont>
      <p:font typeface="Phudu" panose="020B0604020202020204" charset="0"/>
      <p:regular r:id="rId44"/>
      <p:bold r:id="rId45"/>
    </p:embeddedFont>
    <p:embeddedFont>
      <p:font typeface="Proxima Nova" panose="020B0604020202020204" charset="0"/>
      <p:regular r:id="rId46"/>
      <p:bold r:id="rId47"/>
      <p:italic r:id="rId48"/>
      <p:boldItalic r:id="rId49"/>
    </p:embeddedFont>
    <p:embeddedFont>
      <p:font typeface="Proxima Nova Semibold" panose="020B0604020202020204" charset="0"/>
      <p:regular r:id="rId50"/>
      <p:bold r:id="rId51"/>
      <p:boldItalic r:id="rId5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F8F8"/>
    <a:srgbClr val="7043A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BF538CD-6147-4CE3-BC11-597A4790BC16}">
  <a:tblStyle styleId="{7BF538CD-6147-4CE3-BC11-597A4790BC16}"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CA6811FE-CF2E-42A4-86F0-1AED07CB77A9}"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6708" autoAdjust="0"/>
    <p:restoredTop sz="94660"/>
  </p:normalViewPr>
  <p:slideViewPr>
    <p:cSldViewPr snapToGrid="0">
      <p:cViewPr varScale="1">
        <p:scale>
          <a:sx n="98" d="100"/>
          <a:sy n="98" d="100"/>
        </p:scale>
        <p:origin x="509"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7.fntdata"/><Relationship Id="rId21" Type="http://schemas.openxmlformats.org/officeDocument/2006/relationships/slide" Target="slides/slide20.xml"/><Relationship Id="rId34" Type="http://schemas.openxmlformats.org/officeDocument/2006/relationships/font" Target="fonts/font2.fntdata"/><Relationship Id="rId42" Type="http://schemas.openxmlformats.org/officeDocument/2006/relationships/font" Target="fonts/font10.fntdata"/><Relationship Id="rId47" Type="http://schemas.openxmlformats.org/officeDocument/2006/relationships/font" Target="fonts/font15.fntdata"/><Relationship Id="rId50" Type="http://schemas.openxmlformats.org/officeDocument/2006/relationships/font" Target="fonts/font18.fntdata"/><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font" Target="fonts/font8.fntdata"/><Relationship Id="rId45" Type="http://schemas.openxmlformats.org/officeDocument/2006/relationships/font" Target="fonts/font13.fntdata"/><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2.fntdata"/><Relationship Id="rId52" Type="http://schemas.openxmlformats.org/officeDocument/2006/relationships/font" Target="fonts/font2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 Id="rId43" Type="http://schemas.openxmlformats.org/officeDocument/2006/relationships/font" Target="fonts/font11.fntdata"/><Relationship Id="rId48" Type="http://schemas.openxmlformats.org/officeDocument/2006/relationships/font" Target="fonts/font16.fntdata"/><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19.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font" Target="fonts/font6.fntdata"/><Relationship Id="rId46" Type="http://schemas.openxmlformats.org/officeDocument/2006/relationships/font" Target="fonts/font14.fntdata"/><Relationship Id="rId20" Type="http://schemas.openxmlformats.org/officeDocument/2006/relationships/slide" Target="slides/slide19.xml"/><Relationship Id="rId41" Type="http://schemas.openxmlformats.org/officeDocument/2006/relationships/font" Target="fonts/font9.fntdata"/><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4.fntdata"/><Relationship Id="rId49" Type="http://schemas.openxmlformats.org/officeDocument/2006/relationships/font" Target="fonts/font1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p:cNvGrpSpPr/>
        <p:nvPr/>
      </p:nvGrpSpPr>
      <p:grpSpPr>
        <a:xfrm>
          <a:off x="0" y="0"/>
          <a:ext cx="0" cy="0"/>
          <a:chOff x="0" y="0"/>
          <a:chExt cx="0" cy="0"/>
        </a:xfrm>
      </p:grpSpPr>
      <p:sp>
        <p:nvSpPr>
          <p:cNvPr id="528" name="Google Shape;528;g2519533904e_0_87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9" name="Google Shape;529;g2519533904e_0_87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233542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184d99d1a72_0_2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184d99d1a72_0_2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206396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184d99d1a7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184d99d1a7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663712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54dda1946d_4_27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54dda1946d_4_27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45571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Z" dirty="0"/>
          </a:p>
        </p:txBody>
      </p:sp>
    </p:spTree>
    <p:extLst>
      <p:ext uri="{BB962C8B-B14F-4D97-AF65-F5344CB8AC3E}">
        <p14:creationId xmlns:p14="http://schemas.microsoft.com/office/powerpoint/2010/main" val="29181947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g135e18421cc_13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9" name="Google Shape;389;g135e18421cc_13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Z" dirty="0"/>
          </a:p>
        </p:txBody>
      </p:sp>
    </p:spTree>
    <p:extLst>
      <p:ext uri="{BB962C8B-B14F-4D97-AF65-F5344CB8AC3E}">
        <p14:creationId xmlns:p14="http://schemas.microsoft.com/office/powerpoint/2010/main" val="37225744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107191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418799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683959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069618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184d99d1a7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184d99d1a7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136"/>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p:cSld name="CUSTOM">
    <p:spTree>
      <p:nvGrpSpPr>
        <p:cNvPr id="1" name="Shape 137"/>
        <p:cNvGrpSpPr/>
        <p:nvPr/>
      </p:nvGrpSpPr>
      <p:grpSpPr>
        <a:xfrm>
          <a:off x="0" y="0"/>
          <a:ext cx="0" cy="0"/>
          <a:chOff x="0" y="0"/>
          <a:chExt cx="0" cy="0"/>
        </a:xfrm>
      </p:grpSpPr>
      <p:sp>
        <p:nvSpPr>
          <p:cNvPr id="138" name="Google Shape;138;p25"/>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Arial"/>
              <a:buNone/>
              <a:defRPr>
                <a:solidFill>
                  <a:schemeClr val="lt1"/>
                </a:solidFill>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133"/>
        <p:cNvGrpSpPr/>
        <p:nvPr/>
      </p:nvGrpSpPr>
      <p:grpSpPr>
        <a:xfrm>
          <a:off x="0" y="0"/>
          <a:ext cx="0" cy="0"/>
          <a:chOff x="0" y="0"/>
          <a:chExt cx="0" cy="0"/>
        </a:xfrm>
      </p:grpSpPr>
      <p:sp>
        <p:nvSpPr>
          <p:cNvPr id="134" name="Google Shape;134;p23"/>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135" name="Google Shape;135;p23"/>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69" r:id="rId1"/>
    <p:sldLayoutId id="2147483670" r:id="rId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8.jp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8.jpg"/></Relationships>
</file>

<file path=ppt/slides/_rels/slide1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microsoft.com/office/2007/relationships/hdphoto" Target="../media/hdphoto3.wdp"/><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microsoft.com/office/2007/relationships/hdphoto" Target="../media/hdphoto4.wdp"/><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2.jpg"/><Relationship Id="rId13" Type="http://schemas.microsoft.com/office/2007/relationships/hdphoto" Target="../media/hdphoto2.wdp"/><Relationship Id="rId3" Type="http://schemas.openxmlformats.org/officeDocument/2006/relationships/hyperlink" Target="https://storyset.com/pana?utm_source=slidesgo_template&amp;utm_medium=referral-link&amp;utm_campaign=slidesgo_final_slides&amp;utm_term=pana&amp;utm_content=storyset" TargetMode="External"/><Relationship Id="rId7" Type="http://schemas.openxmlformats.org/officeDocument/2006/relationships/hyperlink" Target="https://storyset.com/cuate?utm_source=slidesgo_template&amp;utm_medium=referral-link&amp;utm_campaign=slidesgo_final_slides&amp;utm_term=cuate&amp;utm_content=storyset" TargetMode="External"/><Relationship Id="rId12"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hyperlink" Target="https://storyset.com/rafiki?utm_source=slidesgo_template&amp;utm_medium=referral-link&amp;utm_campaign=slidesgo_final_slides&amp;utm_term=rafiki&amp;utm_content=storyset" TargetMode="External"/><Relationship Id="rId11" Type="http://schemas.openxmlformats.org/officeDocument/2006/relationships/image" Target="../media/image5.jpg"/><Relationship Id="rId5" Type="http://schemas.openxmlformats.org/officeDocument/2006/relationships/hyperlink" Target="https://storyset.com/bro?utm_source=slidesgo_template&amp;utm_medium=referral-link&amp;utm_campaign=slidesgo_final_slides&amp;utm_term=bro&amp;utm_content=storyset" TargetMode="External"/><Relationship Id="rId10" Type="http://schemas.openxmlformats.org/officeDocument/2006/relationships/image" Target="../media/image4.jpg"/><Relationship Id="rId4" Type="http://schemas.openxmlformats.org/officeDocument/2006/relationships/hyperlink" Target="https://storyset.com/amico?utm_source=slidesgo_template&amp;utm_medium=referral-link&amp;utm_campaign=slidesgo_final_slides&amp;utm_term=amico&amp;utm_content=storyset" TargetMode="External"/><Relationship Id="rId9" Type="http://schemas.openxmlformats.org/officeDocument/2006/relationships/image" Target="../media/image3.jpg"/></Relationships>
</file>

<file path=ppt/slides/_rels/slide20.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microsoft.com/office/2007/relationships/hdphoto" Target="../media/hdphoto5.wdp"/><Relationship Id="rId4" Type="http://schemas.openxmlformats.org/officeDocument/2006/relationships/image" Target="../media/image20.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8.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8.jp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8.jp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6E5EE4-C348-BC17-52FE-A1BF9F662E00}"/>
              </a:ext>
            </a:extLst>
          </p:cNvPr>
          <p:cNvSpPr>
            <a:spLocks noGrp="1"/>
          </p:cNvSpPr>
          <p:nvPr>
            <p:ph type="title"/>
          </p:nvPr>
        </p:nvSpPr>
        <p:spPr>
          <a:xfrm>
            <a:off x="27831" y="1024419"/>
            <a:ext cx="4691268" cy="2346934"/>
          </a:xfrm>
        </p:spPr>
        <p:txBody>
          <a:bodyPr/>
          <a:lstStyle/>
          <a:p>
            <a:pPr algn="l"/>
            <a:r>
              <a:rPr lang="en-TZ" sz="4800" dirty="0">
                <a:latin typeface="Proxima Nova" panose="020B0604020202020204" charset="0"/>
              </a:rPr>
              <a:t>NET ASSET VALUE FORECASTING</a:t>
            </a:r>
          </a:p>
        </p:txBody>
      </p:sp>
      <p:sp>
        <p:nvSpPr>
          <p:cNvPr id="3" name="TextBox 2">
            <a:extLst>
              <a:ext uri="{FF2B5EF4-FFF2-40B4-BE49-F238E27FC236}">
                <a16:creationId xmlns:a16="http://schemas.microsoft.com/office/drawing/2014/main" id="{5B92F7C5-7139-3C69-65A8-61F8A345358F}"/>
              </a:ext>
            </a:extLst>
          </p:cNvPr>
          <p:cNvSpPr txBox="1"/>
          <p:nvPr/>
        </p:nvSpPr>
        <p:spPr>
          <a:xfrm>
            <a:off x="144073" y="3334059"/>
            <a:ext cx="3986631" cy="677108"/>
          </a:xfrm>
          <a:prstGeom prst="rect">
            <a:avLst/>
          </a:prstGeom>
          <a:noFill/>
        </p:spPr>
        <p:txBody>
          <a:bodyPr wrap="square" rtlCol="0">
            <a:spAutoFit/>
          </a:bodyPr>
          <a:lstStyle/>
          <a:p>
            <a:r>
              <a:rPr lang="en-TZ" sz="1200" dirty="0">
                <a:solidFill>
                  <a:schemeClr val="bg2">
                    <a:lumMod val="75000"/>
                  </a:schemeClr>
                </a:solidFill>
              </a:rPr>
              <a:t>How Data Science and Machine Learning can be used to make investment decisions</a:t>
            </a:r>
          </a:p>
          <a:p>
            <a:endParaRPr lang="en-TZ" dirty="0">
              <a:solidFill>
                <a:schemeClr val="accent2"/>
              </a:solidFill>
            </a:endParaRPr>
          </a:p>
        </p:txBody>
      </p:sp>
      <p:pic>
        <p:nvPicPr>
          <p:cNvPr id="5" name="Picture 4">
            <a:extLst>
              <a:ext uri="{FF2B5EF4-FFF2-40B4-BE49-F238E27FC236}">
                <a16:creationId xmlns:a16="http://schemas.microsoft.com/office/drawing/2014/main" id="{B6A8CCA7-A03E-C3DB-0BE6-96C8BD3C69AA}"/>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5013297" y="0"/>
            <a:ext cx="4130703" cy="51435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438646169"/>
      </p:ext>
    </p:extLst>
  </p:cSld>
  <p:clrMapOvr>
    <a:masterClrMapping/>
  </p:clrMapOvr>
  <p:transition spd="slow">
    <p:randomBar dir="vert"/>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pic>
        <p:nvPicPr>
          <p:cNvPr id="186" name="Google Shape;186;p30"/>
          <p:cNvPicPr preferRelativeResize="0"/>
          <p:nvPr/>
        </p:nvPicPr>
        <p:blipFill rotWithShape="1">
          <a:blip r:embed="rId3">
            <a:alphaModFix amt="51000"/>
          </a:blip>
          <a:srcRect l="54065" t="20933" b="13814"/>
          <a:stretch/>
        </p:blipFill>
        <p:spPr>
          <a:xfrm>
            <a:off x="6647550" y="0"/>
            <a:ext cx="2496450" cy="2191525"/>
          </a:xfrm>
          <a:prstGeom prst="rect">
            <a:avLst/>
          </a:prstGeom>
          <a:noFill/>
          <a:ln>
            <a:noFill/>
          </a:ln>
        </p:spPr>
      </p:pic>
      <p:pic>
        <p:nvPicPr>
          <p:cNvPr id="187" name="Google Shape;187;p30"/>
          <p:cNvPicPr preferRelativeResize="0"/>
          <p:nvPr/>
        </p:nvPicPr>
        <p:blipFill rotWithShape="1">
          <a:blip r:embed="rId3">
            <a:alphaModFix amt="51000"/>
          </a:blip>
          <a:srcRect t="20933" b="13814"/>
          <a:stretch/>
        </p:blipFill>
        <p:spPr>
          <a:xfrm>
            <a:off x="0" y="3174225"/>
            <a:ext cx="5156599" cy="2079325"/>
          </a:xfrm>
          <a:prstGeom prst="rect">
            <a:avLst/>
          </a:prstGeom>
          <a:noFill/>
          <a:ln>
            <a:noFill/>
          </a:ln>
        </p:spPr>
      </p:pic>
      <p:sp>
        <p:nvSpPr>
          <p:cNvPr id="188" name="Google Shape;188;p30"/>
          <p:cNvSpPr txBox="1">
            <a:spLocks noGrp="1"/>
          </p:cNvSpPr>
          <p:nvPr>
            <p:ph type="title" idx="4294967295"/>
          </p:nvPr>
        </p:nvSpPr>
        <p:spPr>
          <a:xfrm>
            <a:off x="265079" y="769938"/>
            <a:ext cx="4096494" cy="116216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SIGNIFICANCE OF THE PROJECT</a:t>
            </a:r>
            <a:endParaRPr dirty="0"/>
          </a:p>
        </p:txBody>
      </p:sp>
      <p:sp>
        <p:nvSpPr>
          <p:cNvPr id="189" name="Google Shape;189;p30"/>
          <p:cNvSpPr txBox="1">
            <a:spLocks noGrp="1"/>
          </p:cNvSpPr>
          <p:nvPr>
            <p:ph type="title" idx="4294967295"/>
          </p:nvPr>
        </p:nvSpPr>
        <p:spPr>
          <a:xfrm>
            <a:off x="0" y="1582738"/>
            <a:ext cx="1265238" cy="112077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04</a:t>
            </a:r>
            <a:endParaRPr dirty="0"/>
          </a:p>
        </p:txBody>
      </p:sp>
      <p:pic>
        <p:nvPicPr>
          <p:cNvPr id="3" name="Picture 2">
            <a:extLst>
              <a:ext uri="{FF2B5EF4-FFF2-40B4-BE49-F238E27FC236}">
                <a16:creationId xmlns:a16="http://schemas.microsoft.com/office/drawing/2014/main" id="{542DBDE5-4F9F-A972-421F-E72B31596823}"/>
              </a:ext>
            </a:extLst>
          </p:cNvPr>
          <p:cNvPicPr>
            <a:picLocks noChangeAspect="1"/>
          </p:cNvPicPr>
          <p:nvPr/>
        </p:nvPicPr>
        <p:blipFill>
          <a:blip r:embed="rId4"/>
          <a:stretch>
            <a:fillRect/>
          </a:stretch>
        </p:blipFill>
        <p:spPr>
          <a:xfrm>
            <a:off x="5715000" y="0"/>
            <a:ext cx="3429000" cy="5143500"/>
          </a:xfrm>
          <a:prstGeom prst="rect">
            <a:avLst/>
          </a:prstGeom>
        </p:spPr>
      </p:pic>
    </p:spTree>
    <p:extLst>
      <p:ext uri="{BB962C8B-B14F-4D97-AF65-F5344CB8AC3E}">
        <p14:creationId xmlns:p14="http://schemas.microsoft.com/office/powerpoint/2010/main" val="2947869227"/>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6" name="Google Shape;206;p32"/>
          <p:cNvSpPr txBox="1">
            <a:spLocks noGrp="1"/>
          </p:cNvSpPr>
          <p:nvPr>
            <p:ph type="subTitle" idx="4294967295"/>
          </p:nvPr>
        </p:nvSpPr>
        <p:spPr>
          <a:xfrm>
            <a:off x="175994" y="1919501"/>
            <a:ext cx="2305050" cy="462041"/>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800" b="1" dirty="0">
                <a:solidFill>
                  <a:schemeClr val="accent2"/>
                </a:solidFill>
              </a:rPr>
              <a:t>DECISION MAKING</a:t>
            </a:r>
            <a:endParaRPr sz="1800" b="1" dirty="0">
              <a:solidFill>
                <a:schemeClr val="accent2"/>
              </a:solidFill>
            </a:endParaRPr>
          </a:p>
        </p:txBody>
      </p:sp>
      <p:sp>
        <p:nvSpPr>
          <p:cNvPr id="207" name="Google Shape;207;p32"/>
          <p:cNvSpPr txBox="1">
            <a:spLocks noGrp="1"/>
          </p:cNvSpPr>
          <p:nvPr>
            <p:ph type="subTitle" idx="4294967295"/>
          </p:nvPr>
        </p:nvSpPr>
        <p:spPr>
          <a:xfrm>
            <a:off x="4428606" y="1866576"/>
            <a:ext cx="2305050" cy="462041"/>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800" b="1" dirty="0">
                <a:solidFill>
                  <a:schemeClr val="accent2"/>
                </a:solidFill>
              </a:rPr>
              <a:t>LESS RISK</a:t>
            </a:r>
            <a:endParaRPr sz="1800" b="1" dirty="0">
              <a:solidFill>
                <a:schemeClr val="accent2"/>
              </a:solidFill>
            </a:endParaRPr>
          </a:p>
        </p:txBody>
      </p:sp>
      <p:sp>
        <p:nvSpPr>
          <p:cNvPr id="208" name="Google Shape;208;p32"/>
          <p:cNvSpPr txBox="1">
            <a:spLocks noGrp="1"/>
          </p:cNvSpPr>
          <p:nvPr>
            <p:ph type="subTitle" idx="4294967295"/>
          </p:nvPr>
        </p:nvSpPr>
        <p:spPr>
          <a:xfrm>
            <a:off x="175994" y="2328617"/>
            <a:ext cx="2930670" cy="2082693"/>
          </a:xfrm>
          <a:prstGeom prst="rect">
            <a:avLst/>
          </a:prstGeom>
        </p:spPr>
        <p:txBody>
          <a:bodyPr spcFirstLastPara="1" wrap="square" lIns="91425" tIns="91425" rIns="91425" bIns="91425" anchor="t" anchorCtr="0">
            <a:noAutofit/>
          </a:bodyPr>
          <a:lstStyle/>
          <a:p>
            <a:pPr marL="0" indent="0">
              <a:buNone/>
            </a:pPr>
            <a:r>
              <a:rPr lang="en-GB" sz="1400" dirty="0">
                <a:solidFill>
                  <a:schemeClr val="accent2"/>
                </a:solidFill>
              </a:rPr>
              <a:t>Accurate NAV forecasting can empower investors with valuable insights into the future performance of investment funds. This, in turn, helps them make informed investment decisions and allocate their resources effectively</a:t>
            </a:r>
          </a:p>
          <a:p>
            <a:pPr marL="0" lvl="0" indent="0" algn="l" rtl="0">
              <a:spcBef>
                <a:spcPts val="0"/>
              </a:spcBef>
              <a:spcAft>
                <a:spcPts val="0"/>
              </a:spcAft>
              <a:buNone/>
            </a:pPr>
            <a:endParaRPr sz="1400" dirty="0"/>
          </a:p>
        </p:txBody>
      </p:sp>
      <p:sp>
        <p:nvSpPr>
          <p:cNvPr id="209" name="Google Shape;209;p32"/>
          <p:cNvSpPr txBox="1">
            <a:spLocks noGrp="1"/>
          </p:cNvSpPr>
          <p:nvPr>
            <p:ph type="subTitle" idx="4294967295"/>
          </p:nvPr>
        </p:nvSpPr>
        <p:spPr>
          <a:xfrm>
            <a:off x="4334958" y="2328617"/>
            <a:ext cx="3163887" cy="1970088"/>
          </a:xfrm>
          <a:prstGeom prst="rect">
            <a:avLst/>
          </a:prstGeom>
        </p:spPr>
        <p:txBody>
          <a:bodyPr spcFirstLastPara="1" wrap="square" lIns="91425" tIns="91425" rIns="91425" bIns="91425" anchor="t" anchorCtr="0">
            <a:noAutofit/>
          </a:bodyPr>
          <a:lstStyle/>
          <a:p>
            <a:pPr marL="0" indent="0">
              <a:buNone/>
            </a:pPr>
            <a:r>
              <a:rPr lang="en-GB" sz="1400" dirty="0">
                <a:solidFill>
                  <a:schemeClr val="accent2"/>
                </a:solidFill>
              </a:rPr>
              <a:t>By forecasting NAV prices, investors can better assess the potential risks associated with their investments. It allows for more effective risk management, helping to protect investments during market fluctuations.</a:t>
            </a:r>
          </a:p>
          <a:p>
            <a:pPr marL="0" lvl="0" indent="0" algn="l" rtl="0">
              <a:spcBef>
                <a:spcPts val="0"/>
              </a:spcBef>
              <a:spcAft>
                <a:spcPts val="0"/>
              </a:spcAft>
              <a:buNone/>
            </a:pPr>
            <a:endParaRPr sz="1400" dirty="0"/>
          </a:p>
        </p:txBody>
      </p:sp>
      <p:sp>
        <p:nvSpPr>
          <p:cNvPr id="8" name="Google Shape;460;p46">
            <a:extLst>
              <a:ext uri="{FF2B5EF4-FFF2-40B4-BE49-F238E27FC236}">
                <a16:creationId xmlns:a16="http://schemas.microsoft.com/office/drawing/2014/main" id="{ECEC984E-F232-3793-4E6A-2CE990A0E720}"/>
              </a:ext>
            </a:extLst>
          </p:cNvPr>
          <p:cNvSpPr/>
          <p:nvPr/>
        </p:nvSpPr>
        <p:spPr>
          <a:xfrm>
            <a:off x="981076" y="1313671"/>
            <a:ext cx="462105" cy="462041"/>
          </a:xfrm>
          <a:custGeom>
            <a:avLst/>
            <a:gdLst/>
            <a:ahLst/>
            <a:cxnLst/>
            <a:rect l="l" t="t" r="r" b="b"/>
            <a:pathLst>
              <a:path w="14379" h="14377" extrusionOk="0">
                <a:moveTo>
                  <a:pt x="11408" y="4579"/>
                </a:moveTo>
                <a:cubicBezTo>
                  <a:pt x="11775" y="5860"/>
                  <a:pt x="12139" y="7140"/>
                  <a:pt x="12509" y="8429"/>
                </a:cubicBezTo>
                <a:lnTo>
                  <a:pt x="10293" y="8429"/>
                </a:lnTo>
                <a:cubicBezTo>
                  <a:pt x="10659" y="7144"/>
                  <a:pt x="11027" y="5863"/>
                  <a:pt x="11392" y="4583"/>
                </a:cubicBezTo>
                <a:cubicBezTo>
                  <a:pt x="11398" y="4582"/>
                  <a:pt x="11402" y="4582"/>
                  <a:pt x="11408" y="4579"/>
                </a:cubicBezTo>
                <a:close/>
                <a:moveTo>
                  <a:pt x="3000" y="4579"/>
                </a:moveTo>
                <a:cubicBezTo>
                  <a:pt x="3365" y="5860"/>
                  <a:pt x="3731" y="7140"/>
                  <a:pt x="4100" y="8430"/>
                </a:cubicBezTo>
                <a:lnTo>
                  <a:pt x="1882" y="8430"/>
                </a:lnTo>
                <a:cubicBezTo>
                  <a:pt x="2248" y="7144"/>
                  <a:pt x="2615" y="5862"/>
                  <a:pt x="2981" y="4579"/>
                </a:cubicBezTo>
                <a:close/>
                <a:moveTo>
                  <a:pt x="6761" y="0"/>
                </a:moveTo>
                <a:lnTo>
                  <a:pt x="6761" y="791"/>
                </a:lnTo>
                <a:cubicBezTo>
                  <a:pt x="6761" y="839"/>
                  <a:pt x="6754" y="864"/>
                  <a:pt x="6695" y="877"/>
                </a:cubicBezTo>
                <a:cubicBezTo>
                  <a:pt x="6447" y="933"/>
                  <a:pt x="6193" y="978"/>
                  <a:pt x="5955" y="1061"/>
                </a:cubicBezTo>
                <a:cubicBezTo>
                  <a:pt x="5469" y="1233"/>
                  <a:pt x="5061" y="1540"/>
                  <a:pt x="4652" y="1845"/>
                </a:cubicBezTo>
                <a:cubicBezTo>
                  <a:pt x="4176" y="2203"/>
                  <a:pt x="3693" y="2548"/>
                  <a:pt x="3149" y="2798"/>
                </a:cubicBezTo>
                <a:cubicBezTo>
                  <a:pt x="2752" y="2980"/>
                  <a:pt x="2339" y="3123"/>
                  <a:pt x="1911" y="3205"/>
                </a:cubicBezTo>
                <a:cubicBezTo>
                  <a:pt x="1637" y="3258"/>
                  <a:pt x="1359" y="3306"/>
                  <a:pt x="1082" y="3331"/>
                </a:cubicBezTo>
                <a:cubicBezTo>
                  <a:pt x="723" y="3364"/>
                  <a:pt x="361" y="3372"/>
                  <a:pt x="1" y="3389"/>
                </a:cubicBezTo>
                <a:lnTo>
                  <a:pt x="1" y="4246"/>
                </a:lnTo>
                <a:cubicBezTo>
                  <a:pt x="145" y="4246"/>
                  <a:pt x="289" y="4247"/>
                  <a:pt x="433" y="4247"/>
                </a:cubicBezTo>
                <a:cubicBezTo>
                  <a:pt x="553" y="4247"/>
                  <a:pt x="672" y="4246"/>
                  <a:pt x="792" y="4243"/>
                </a:cubicBezTo>
                <a:cubicBezTo>
                  <a:pt x="1116" y="4236"/>
                  <a:pt x="1438" y="4224"/>
                  <a:pt x="1759" y="4206"/>
                </a:cubicBezTo>
                <a:cubicBezTo>
                  <a:pt x="1904" y="4199"/>
                  <a:pt x="2045" y="4182"/>
                  <a:pt x="2199" y="4168"/>
                </a:cubicBezTo>
                <a:lnTo>
                  <a:pt x="2199" y="4168"/>
                </a:lnTo>
                <a:cubicBezTo>
                  <a:pt x="2148" y="4351"/>
                  <a:pt x="2098" y="4526"/>
                  <a:pt x="2050" y="4701"/>
                </a:cubicBezTo>
                <a:cubicBezTo>
                  <a:pt x="1882" y="5291"/>
                  <a:pt x="1716" y="5882"/>
                  <a:pt x="1548" y="6472"/>
                </a:cubicBezTo>
                <a:cubicBezTo>
                  <a:pt x="1408" y="6962"/>
                  <a:pt x="1265" y="7451"/>
                  <a:pt x="1124" y="7940"/>
                </a:cubicBezTo>
                <a:cubicBezTo>
                  <a:pt x="1084" y="8081"/>
                  <a:pt x="1040" y="8224"/>
                  <a:pt x="1003" y="8369"/>
                </a:cubicBezTo>
                <a:cubicBezTo>
                  <a:pt x="989" y="8423"/>
                  <a:pt x="965" y="8438"/>
                  <a:pt x="911" y="8438"/>
                </a:cubicBezTo>
                <a:cubicBezTo>
                  <a:pt x="608" y="8436"/>
                  <a:pt x="303" y="8436"/>
                  <a:pt x="1" y="8436"/>
                </a:cubicBezTo>
                <a:lnTo>
                  <a:pt x="1" y="8947"/>
                </a:lnTo>
                <a:cubicBezTo>
                  <a:pt x="18" y="9048"/>
                  <a:pt x="31" y="9150"/>
                  <a:pt x="55" y="9248"/>
                </a:cubicBezTo>
                <a:cubicBezTo>
                  <a:pt x="123" y="9532"/>
                  <a:pt x="262" y="9777"/>
                  <a:pt x="454" y="9993"/>
                </a:cubicBezTo>
                <a:cubicBezTo>
                  <a:pt x="888" y="10481"/>
                  <a:pt x="1447" y="10744"/>
                  <a:pt x="2073" y="10875"/>
                </a:cubicBezTo>
                <a:cubicBezTo>
                  <a:pt x="2302" y="10925"/>
                  <a:pt x="2539" y="10946"/>
                  <a:pt x="2774" y="10967"/>
                </a:cubicBezTo>
                <a:cubicBezTo>
                  <a:pt x="2875" y="10976"/>
                  <a:pt x="2975" y="10980"/>
                  <a:pt x="3075" y="10980"/>
                </a:cubicBezTo>
                <a:cubicBezTo>
                  <a:pt x="3513" y="10980"/>
                  <a:pt x="3940" y="10897"/>
                  <a:pt x="4357" y="10749"/>
                </a:cubicBezTo>
                <a:cubicBezTo>
                  <a:pt x="4700" y="10628"/>
                  <a:pt x="5010" y="10452"/>
                  <a:pt x="5285" y="10212"/>
                </a:cubicBezTo>
                <a:cubicBezTo>
                  <a:pt x="5604" y="9935"/>
                  <a:pt x="5823" y="9602"/>
                  <a:pt x="5910" y="9188"/>
                </a:cubicBezTo>
                <a:cubicBezTo>
                  <a:pt x="5923" y="9118"/>
                  <a:pt x="5936" y="9048"/>
                  <a:pt x="5938" y="8976"/>
                </a:cubicBezTo>
                <a:cubicBezTo>
                  <a:pt x="5942" y="8801"/>
                  <a:pt x="5941" y="8626"/>
                  <a:pt x="5941" y="8442"/>
                </a:cubicBezTo>
                <a:lnTo>
                  <a:pt x="4999" y="8442"/>
                </a:lnTo>
                <a:cubicBezTo>
                  <a:pt x="4573" y="6955"/>
                  <a:pt x="4150" y="5472"/>
                  <a:pt x="3730" y="3995"/>
                </a:cubicBezTo>
                <a:cubicBezTo>
                  <a:pt x="4369" y="3847"/>
                  <a:pt x="4997" y="3694"/>
                  <a:pt x="5628" y="3557"/>
                </a:cubicBezTo>
                <a:cubicBezTo>
                  <a:pt x="5858" y="3509"/>
                  <a:pt x="6096" y="3491"/>
                  <a:pt x="6329" y="3462"/>
                </a:cubicBezTo>
                <a:cubicBezTo>
                  <a:pt x="6468" y="3446"/>
                  <a:pt x="6608" y="3436"/>
                  <a:pt x="6760" y="3421"/>
                </a:cubicBezTo>
                <a:lnTo>
                  <a:pt x="6760" y="3528"/>
                </a:lnTo>
                <a:cubicBezTo>
                  <a:pt x="6760" y="6334"/>
                  <a:pt x="6760" y="9138"/>
                  <a:pt x="6761" y="11945"/>
                </a:cubicBezTo>
                <a:cubicBezTo>
                  <a:pt x="6761" y="12013"/>
                  <a:pt x="6738" y="12047"/>
                  <a:pt x="6682" y="12085"/>
                </a:cubicBezTo>
                <a:cubicBezTo>
                  <a:pt x="5566" y="12825"/>
                  <a:pt x="4449" y="13569"/>
                  <a:pt x="3336" y="14314"/>
                </a:cubicBezTo>
                <a:cubicBezTo>
                  <a:pt x="3314" y="14328"/>
                  <a:pt x="3299" y="14356"/>
                  <a:pt x="3280" y="14376"/>
                </a:cubicBezTo>
                <a:lnTo>
                  <a:pt x="11115" y="14376"/>
                </a:lnTo>
                <a:cubicBezTo>
                  <a:pt x="11071" y="14340"/>
                  <a:pt x="11030" y="14297"/>
                  <a:pt x="10985" y="14267"/>
                </a:cubicBezTo>
                <a:cubicBezTo>
                  <a:pt x="9883" y="13530"/>
                  <a:pt x="8780" y="12794"/>
                  <a:pt x="7675" y="12059"/>
                </a:cubicBezTo>
                <a:cubicBezTo>
                  <a:pt x="7631" y="12029"/>
                  <a:pt x="7615" y="12003"/>
                  <a:pt x="7615" y="11952"/>
                </a:cubicBezTo>
                <a:cubicBezTo>
                  <a:pt x="7616" y="9131"/>
                  <a:pt x="7616" y="6311"/>
                  <a:pt x="7616" y="3490"/>
                </a:cubicBezTo>
                <a:lnTo>
                  <a:pt x="7616" y="3426"/>
                </a:lnTo>
                <a:cubicBezTo>
                  <a:pt x="7745" y="3431"/>
                  <a:pt x="7867" y="3431"/>
                  <a:pt x="7987" y="3446"/>
                </a:cubicBezTo>
                <a:cubicBezTo>
                  <a:pt x="8155" y="3465"/>
                  <a:pt x="8324" y="3488"/>
                  <a:pt x="8491" y="3518"/>
                </a:cubicBezTo>
                <a:cubicBezTo>
                  <a:pt x="8723" y="3560"/>
                  <a:pt x="8952" y="3604"/>
                  <a:pt x="9181" y="3655"/>
                </a:cubicBezTo>
                <a:cubicBezTo>
                  <a:pt x="9614" y="3751"/>
                  <a:pt x="10046" y="3853"/>
                  <a:pt x="10481" y="3954"/>
                </a:cubicBezTo>
                <a:cubicBezTo>
                  <a:pt x="10535" y="3966"/>
                  <a:pt x="10592" y="3970"/>
                  <a:pt x="10665" y="3979"/>
                </a:cubicBezTo>
                <a:cubicBezTo>
                  <a:pt x="10241" y="5467"/>
                  <a:pt x="9817" y="6949"/>
                  <a:pt x="9393" y="8436"/>
                </a:cubicBezTo>
                <a:lnTo>
                  <a:pt x="8469" y="8436"/>
                </a:lnTo>
                <a:cubicBezTo>
                  <a:pt x="8469" y="8664"/>
                  <a:pt x="8456" y="8887"/>
                  <a:pt x="8473" y="9107"/>
                </a:cubicBezTo>
                <a:cubicBezTo>
                  <a:pt x="8495" y="9407"/>
                  <a:pt x="8631" y="9662"/>
                  <a:pt x="8810" y="9899"/>
                </a:cubicBezTo>
                <a:cubicBezTo>
                  <a:pt x="8991" y="10142"/>
                  <a:pt x="9219" y="10326"/>
                  <a:pt x="9473" y="10482"/>
                </a:cubicBezTo>
                <a:cubicBezTo>
                  <a:pt x="9820" y="10698"/>
                  <a:pt x="10203" y="10825"/>
                  <a:pt x="10600" y="10909"/>
                </a:cubicBezTo>
                <a:cubicBezTo>
                  <a:pt x="10776" y="10945"/>
                  <a:pt x="10962" y="10949"/>
                  <a:pt x="11144" y="10968"/>
                </a:cubicBezTo>
                <a:cubicBezTo>
                  <a:pt x="11231" y="10976"/>
                  <a:pt x="11321" y="10986"/>
                  <a:pt x="11409" y="10986"/>
                </a:cubicBezTo>
                <a:cubicBezTo>
                  <a:pt x="11419" y="10986"/>
                  <a:pt x="11430" y="10986"/>
                  <a:pt x="11440" y="10986"/>
                </a:cubicBezTo>
                <a:cubicBezTo>
                  <a:pt x="12074" y="10967"/>
                  <a:pt x="12685" y="10852"/>
                  <a:pt x="13246" y="10541"/>
                </a:cubicBezTo>
                <a:cubicBezTo>
                  <a:pt x="13673" y="10303"/>
                  <a:pt x="14035" y="9989"/>
                  <a:pt x="14238" y="9529"/>
                </a:cubicBezTo>
                <a:cubicBezTo>
                  <a:pt x="14294" y="9401"/>
                  <a:pt x="14318" y="9256"/>
                  <a:pt x="14358" y="9122"/>
                </a:cubicBezTo>
                <a:cubicBezTo>
                  <a:pt x="14362" y="9110"/>
                  <a:pt x="14370" y="9103"/>
                  <a:pt x="14374" y="9094"/>
                </a:cubicBezTo>
                <a:lnTo>
                  <a:pt x="14374" y="8438"/>
                </a:lnTo>
                <a:cubicBezTo>
                  <a:pt x="14226" y="8438"/>
                  <a:pt x="14077" y="8437"/>
                  <a:pt x="13929" y="8437"/>
                </a:cubicBezTo>
                <a:cubicBezTo>
                  <a:pt x="13780" y="8437"/>
                  <a:pt x="13631" y="8438"/>
                  <a:pt x="13482" y="8439"/>
                </a:cubicBezTo>
                <a:cubicBezTo>
                  <a:pt x="13428" y="8439"/>
                  <a:pt x="13403" y="8423"/>
                  <a:pt x="13389" y="8370"/>
                </a:cubicBezTo>
                <a:cubicBezTo>
                  <a:pt x="13263" y="7924"/>
                  <a:pt x="13136" y="7474"/>
                  <a:pt x="13008" y="7028"/>
                </a:cubicBezTo>
                <a:lnTo>
                  <a:pt x="12695" y="5933"/>
                </a:lnTo>
                <a:cubicBezTo>
                  <a:pt x="12545" y="5403"/>
                  <a:pt x="12393" y="4873"/>
                  <a:pt x="12243" y="4344"/>
                </a:cubicBezTo>
                <a:cubicBezTo>
                  <a:pt x="12228" y="4290"/>
                  <a:pt x="12211" y="4236"/>
                  <a:pt x="12192" y="4173"/>
                </a:cubicBezTo>
                <a:lnTo>
                  <a:pt x="12192" y="4173"/>
                </a:lnTo>
                <a:cubicBezTo>
                  <a:pt x="12333" y="4183"/>
                  <a:pt x="12466" y="4195"/>
                  <a:pt x="12599" y="4206"/>
                </a:cubicBezTo>
                <a:cubicBezTo>
                  <a:pt x="12612" y="4209"/>
                  <a:pt x="12622" y="4211"/>
                  <a:pt x="12636" y="4211"/>
                </a:cubicBezTo>
                <a:cubicBezTo>
                  <a:pt x="12802" y="4217"/>
                  <a:pt x="12968" y="4225"/>
                  <a:pt x="13133" y="4228"/>
                </a:cubicBezTo>
                <a:cubicBezTo>
                  <a:pt x="13548" y="4236"/>
                  <a:pt x="13964" y="4241"/>
                  <a:pt x="14378" y="4247"/>
                </a:cubicBezTo>
                <a:lnTo>
                  <a:pt x="14378" y="3392"/>
                </a:lnTo>
                <a:cubicBezTo>
                  <a:pt x="14129" y="3386"/>
                  <a:pt x="13876" y="3389"/>
                  <a:pt x="13627" y="3372"/>
                </a:cubicBezTo>
                <a:cubicBezTo>
                  <a:pt x="12948" y="3316"/>
                  <a:pt x="12282" y="3204"/>
                  <a:pt x="11646" y="2966"/>
                </a:cubicBezTo>
                <a:cubicBezTo>
                  <a:pt x="11110" y="2766"/>
                  <a:pt x="10620" y="2481"/>
                  <a:pt x="10157" y="2149"/>
                </a:cubicBezTo>
                <a:cubicBezTo>
                  <a:pt x="9756" y="1861"/>
                  <a:pt x="9358" y="1568"/>
                  <a:pt x="8940" y="1305"/>
                </a:cubicBezTo>
                <a:cubicBezTo>
                  <a:pt x="8597" y="1089"/>
                  <a:pt x="8218" y="943"/>
                  <a:pt x="7810" y="892"/>
                </a:cubicBezTo>
                <a:cubicBezTo>
                  <a:pt x="7802" y="890"/>
                  <a:pt x="7794" y="886"/>
                  <a:pt x="7784" y="885"/>
                </a:cubicBezTo>
                <a:cubicBezTo>
                  <a:pt x="7616" y="842"/>
                  <a:pt x="7616" y="842"/>
                  <a:pt x="7616" y="664"/>
                </a:cubicBezTo>
                <a:lnTo>
                  <a:pt x="76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 name="Google Shape;5410;p61">
            <a:extLst>
              <a:ext uri="{FF2B5EF4-FFF2-40B4-BE49-F238E27FC236}">
                <a16:creationId xmlns:a16="http://schemas.microsoft.com/office/drawing/2014/main" id="{7D27EDFA-C735-B5C2-8889-DC0BCF52C2E3}"/>
              </a:ext>
            </a:extLst>
          </p:cNvPr>
          <p:cNvGrpSpPr/>
          <p:nvPr/>
        </p:nvGrpSpPr>
        <p:grpSpPr>
          <a:xfrm>
            <a:off x="4899858" y="1313671"/>
            <a:ext cx="433503" cy="462041"/>
            <a:chOff x="-60232500" y="4101525"/>
            <a:chExt cx="268600" cy="315875"/>
          </a:xfrm>
          <a:solidFill>
            <a:schemeClr val="accent1">
              <a:lumMod val="60000"/>
              <a:lumOff val="40000"/>
            </a:schemeClr>
          </a:solidFill>
        </p:grpSpPr>
        <p:sp>
          <p:nvSpPr>
            <p:cNvPr id="10" name="Google Shape;5411;p61">
              <a:extLst>
                <a:ext uri="{FF2B5EF4-FFF2-40B4-BE49-F238E27FC236}">
                  <a16:creationId xmlns:a16="http://schemas.microsoft.com/office/drawing/2014/main" id="{6BB5B09A-FF4D-1AB7-475A-5FD0F5184A5B}"/>
                </a:ext>
              </a:extLst>
            </p:cNvPr>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5412;p61">
              <a:extLst>
                <a:ext uri="{FF2B5EF4-FFF2-40B4-BE49-F238E27FC236}">
                  <a16:creationId xmlns:a16="http://schemas.microsoft.com/office/drawing/2014/main" id="{C92827C0-D1DE-391A-2821-C7B9A37B6E53}"/>
                </a:ext>
              </a:extLst>
            </p:cNvPr>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pic>
        <p:nvPicPr>
          <p:cNvPr id="186" name="Google Shape;186;p30"/>
          <p:cNvPicPr preferRelativeResize="0"/>
          <p:nvPr/>
        </p:nvPicPr>
        <p:blipFill rotWithShape="1">
          <a:blip r:embed="rId3">
            <a:alphaModFix amt="51000"/>
          </a:blip>
          <a:srcRect l="54065" t="20933" b="13814"/>
          <a:stretch/>
        </p:blipFill>
        <p:spPr>
          <a:xfrm>
            <a:off x="6647550" y="0"/>
            <a:ext cx="2496450" cy="2191525"/>
          </a:xfrm>
          <a:prstGeom prst="rect">
            <a:avLst/>
          </a:prstGeom>
          <a:noFill/>
          <a:ln>
            <a:noFill/>
          </a:ln>
        </p:spPr>
      </p:pic>
      <p:pic>
        <p:nvPicPr>
          <p:cNvPr id="187" name="Google Shape;187;p30"/>
          <p:cNvPicPr preferRelativeResize="0"/>
          <p:nvPr/>
        </p:nvPicPr>
        <p:blipFill rotWithShape="1">
          <a:blip r:embed="rId3">
            <a:alphaModFix amt="51000"/>
          </a:blip>
          <a:srcRect t="20933" b="13814"/>
          <a:stretch/>
        </p:blipFill>
        <p:spPr>
          <a:xfrm>
            <a:off x="0" y="3174225"/>
            <a:ext cx="5156599" cy="2079325"/>
          </a:xfrm>
          <a:prstGeom prst="rect">
            <a:avLst/>
          </a:prstGeom>
          <a:noFill/>
          <a:ln>
            <a:noFill/>
          </a:ln>
        </p:spPr>
      </p:pic>
      <p:sp>
        <p:nvSpPr>
          <p:cNvPr id="188" name="Google Shape;188;p30"/>
          <p:cNvSpPr txBox="1">
            <a:spLocks noGrp="1"/>
          </p:cNvSpPr>
          <p:nvPr>
            <p:ph type="title" idx="4294967295"/>
          </p:nvPr>
        </p:nvSpPr>
        <p:spPr>
          <a:xfrm>
            <a:off x="322468" y="992135"/>
            <a:ext cx="4222750" cy="162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METHODOLOGY</a:t>
            </a:r>
            <a:endParaRPr dirty="0"/>
          </a:p>
        </p:txBody>
      </p:sp>
      <p:sp>
        <p:nvSpPr>
          <p:cNvPr id="189" name="Google Shape;189;p30"/>
          <p:cNvSpPr txBox="1">
            <a:spLocks noGrp="1"/>
          </p:cNvSpPr>
          <p:nvPr>
            <p:ph type="title" idx="4294967295"/>
          </p:nvPr>
        </p:nvSpPr>
        <p:spPr>
          <a:xfrm>
            <a:off x="0" y="1582738"/>
            <a:ext cx="1265238" cy="112077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05</a:t>
            </a:r>
            <a:endParaRPr dirty="0"/>
          </a:p>
        </p:txBody>
      </p:sp>
      <p:pic>
        <p:nvPicPr>
          <p:cNvPr id="3" name="Picture 2">
            <a:extLst>
              <a:ext uri="{FF2B5EF4-FFF2-40B4-BE49-F238E27FC236}">
                <a16:creationId xmlns:a16="http://schemas.microsoft.com/office/drawing/2014/main" id="{1305B75A-D364-11C8-F2E5-15D386AFDCCD}"/>
              </a:ext>
            </a:extLst>
          </p:cNvPr>
          <p:cNvPicPr>
            <a:picLocks noChangeAspect="1"/>
          </p:cNvPicPr>
          <p:nvPr/>
        </p:nvPicPr>
        <p:blipFill>
          <a:blip r:embed="rId4"/>
          <a:stretch>
            <a:fillRect/>
          </a:stretch>
        </p:blipFill>
        <p:spPr>
          <a:xfrm>
            <a:off x="5715000" y="0"/>
            <a:ext cx="3429000" cy="5143500"/>
          </a:xfrm>
          <a:prstGeom prst="rect">
            <a:avLst/>
          </a:prstGeom>
        </p:spPr>
      </p:pic>
    </p:spTree>
    <p:extLst>
      <p:ext uri="{BB962C8B-B14F-4D97-AF65-F5344CB8AC3E}">
        <p14:creationId xmlns:p14="http://schemas.microsoft.com/office/powerpoint/2010/main" val="2833174775"/>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37"/>
          <p:cNvSpPr txBox="1">
            <a:spLocks noGrp="1"/>
          </p:cNvSpPr>
          <p:nvPr>
            <p:ph type="title" idx="4294967295"/>
          </p:nvPr>
        </p:nvSpPr>
        <p:spPr>
          <a:xfrm>
            <a:off x="0" y="444500"/>
            <a:ext cx="7702550" cy="57308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CRISP METHODOLOGY</a:t>
            </a:r>
            <a:endParaRPr dirty="0"/>
          </a:p>
        </p:txBody>
      </p:sp>
      <p:sp>
        <p:nvSpPr>
          <p:cNvPr id="281" name="Google Shape;281;p37"/>
          <p:cNvSpPr txBox="1">
            <a:spLocks noGrp="1"/>
          </p:cNvSpPr>
          <p:nvPr>
            <p:ph type="title" idx="4294967295"/>
          </p:nvPr>
        </p:nvSpPr>
        <p:spPr>
          <a:xfrm>
            <a:off x="4992855" y="1090393"/>
            <a:ext cx="3359176" cy="1186041"/>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ES" sz="2100" dirty="0"/>
              <a:t>CROSS-INDUSTRY STANDARD PROCESS</a:t>
            </a:r>
          </a:p>
        </p:txBody>
      </p:sp>
      <p:pic>
        <p:nvPicPr>
          <p:cNvPr id="5" name="Picture 4">
            <a:extLst>
              <a:ext uri="{FF2B5EF4-FFF2-40B4-BE49-F238E27FC236}">
                <a16:creationId xmlns:a16="http://schemas.microsoft.com/office/drawing/2014/main" id="{EEB90525-89EE-E9F9-7578-B691F8F8368A}"/>
              </a:ext>
            </a:extLst>
          </p:cNvPr>
          <p:cNvPicPr>
            <a:picLocks noChangeAspect="1"/>
          </p:cNvPicPr>
          <p:nvPr/>
        </p:nvPicPr>
        <p:blipFill>
          <a:blip r:embed="rId3"/>
          <a:stretch>
            <a:fillRect/>
          </a:stretch>
        </p:blipFill>
        <p:spPr>
          <a:xfrm>
            <a:off x="126137" y="1052732"/>
            <a:ext cx="4097703" cy="3546767"/>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pic>
        <p:nvPicPr>
          <p:cNvPr id="186" name="Google Shape;186;p30"/>
          <p:cNvPicPr preferRelativeResize="0"/>
          <p:nvPr/>
        </p:nvPicPr>
        <p:blipFill rotWithShape="1">
          <a:blip r:embed="rId3">
            <a:alphaModFix amt="51000"/>
          </a:blip>
          <a:srcRect l="54065" t="20933" b="13814"/>
          <a:stretch/>
        </p:blipFill>
        <p:spPr>
          <a:xfrm>
            <a:off x="6647550" y="0"/>
            <a:ext cx="2496450" cy="2191525"/>
          </a:xfrm>
          <a:prstGeom prst="rect">
            <a:avLst/>
          </a:prstGeom>
          <a:noFill/>
          <a:ln>
            <a:noFill/>
          </a:ln>
        </p:spPr>
      </p:pic>
      <p:pic>
        <p:nvPicPr>
          <p:cNvPr id="187" name="Google Shape;187;p30"/>
          <p:cNvPicPr preferRelativeResize="0"/>
          <p:nvPr/>
        </p:nvPicPr>
        <p:blipFill rotWithShape="1">
          <a:blip r:embed="rId3">
            <a:alphaModFix amt="51000"/>
          </a:blip>
          <a:srcRect t="20933" b="13814"/>
          <a:stretch/>
        </p:blipFill>
        <p:spPr>
          <a:xfrm>
            <a:off x="0" y="3174225"/>
            <a:ext cx="5156599" cy="2079325"/>
          </a:xfrm>
          <a:prstGeom prst="rect">
            <a:avLst/>
          </a:prstGeom>
          <a:noFill/>
          <a:ln>
            <a:noFill/>
          </a:ln>
        </p:spPr>
      </p:pic>
      <p:sp>
        <p:nvSpPr>
          <p:cNvPr id="188" name="Google Shape;188;p30"/>
          <p:cNvSpPr txBox="1">
            <a:spLocks noGrp="1"/>
          </p:cNvSpPr>
          <p:nvPr>
            <p:ph type="title" idx="4294967295"/>
          </p:nvPr>
        </p:nvSpPr>
        <p:spPr>
          <a:xfrm>
            <a:off x="268905" y="892660"/>
            <a:ext cx="4222750" cy="162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TOOLS USED</a:t>
            </a:r>
            <a:endParaRPr dirty="0"/>
          </a:p>
        </p:txBody>
      </p:sp>
      <p:sp>
        <p:nvSpPr>
          <p:cNvPr id="189" name="Google Shape;189;p30"/>
          <p:cNvSpPr txBox="1">
            <a:spLocks noGrp="1"/>
          </p:cNvSpPr>
          <p:nvPr>
            <p:ph type="title" idx="4294967295"/>
          </p:nvPr>
        </p:nvSpPr>
        <p:spPr>
          <a:xfrm>
            <a:off x="0" y="1582738"/>
            <a:ext cx="1265238" cy="112077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06</a:t>
            </a:r>
            <a:endParaRPr dirty="0"/>
          </a:p>
        </p:txBody>
      </p:sp>
      <p:pic>
        <p:nvPicPr>
          <p:cNvPr id="3" name="Picture 2">
            <a:extLst>
              <a:ext uri="{FF2B5EF4-FFF2-40B4-BE49-F238E27FC236}">
                <a16:creationId xmlns:a16="http://schemas.microsoft.com/office/drawing/2014/main" id="{28D402B5-01EE-E28A-222F-74872FB01E66}"/>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contrast="-40000"/>
                    </a14:imgEffect>
                  </a14:imgLayer>
                </a14:imgProps>
              </a:ext>
            </a:extLst>
          </a:blip>
          <a:stretch>
            <a:fillRect/>
          </a:stretch>
        </p:blipFill>
        <p:spPr>
          <a:xfrm>
            <a:off x="3684381" y="0"/>
            <a:ext cx="5459619" cy="5150104"/>
          </a:xfrm>
          <a:prstGeom prst="rect">
            <a:avLst/>
          </a:prstGeom>
        </p:spPr>
      </p:pic>
    </p:spTree>
    <p:extLst>
      <p:ext uri="{BB962C8B-B14F-4D97-AF65-F5344CB8AC3E}">
        <p14:creationId xmlns:p14="http://schemas.microsoft.com/office/powerpoint/2010/main" val="1438149885"/>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33"/>
          <p:cNvSpPr txBox="1">
            <a:spLocks noGrp="1"/>
          </p:cNvSpPr>
          <p:nvPr>
            <p:ph type="subTitle" idx="4294967295"/>
          </p:nvPr>
        </p:nvSpPr>
        <p:spPr>
          <a:xfrm>
            <a:off x="773605" y="1460118"/>
            <a:ext cx="3263900" cy="77284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000" b="1" dirty="0">
                <a:solidFill>
                  <a:schemeClr val="accent2"/>
                </a:solidFill>
              </a:rPr>
              <a:t>EXPLORATORY DATA ANALYSIS</a:t>
            </a:r>
            <a:endParaRPr sz="2000" b="1" dirty="0">
              <a:solidFill>
                <a:schemeClr val="accent2"/>
              </a:solidFill>
            </a:endParaRPr>
          </a:p>
        </p:txBody>
      </p:sp>
      <p:sp>
        <p:nvSpPr>
          <p:cNvPr id="221" name="Google Shape;221;p33"/>
          <p:cNvSpPr txBox="1">
            <a:spLocks noGrp="1"/>
          </p:cNvSpPr>
          <p:nvPr>
            <p:ph type="subTitle" idx="4294967295"/>
          </p:nvPr>
        </p:nvSpPr>
        <p:spPr>
          <a:xfrm>
            <a:off x="755568" y="572202"/>
            <a:ext cx="3187700" cy="858838"/>
          </a:xfrm>
          <a:prstGeom prst="rect">
            <a:avLst/>
          </a:prstGeom>
        </p:spPr>
        <p:txBody>
          <a:bodyPr spcFirstLastPara="1" wrap="square" lIns="91425" tIns="91425" rIns="91425" bIns="91425" anchor="t" anchorCtr="0">
            <a:noAutofit/>
          </a:bodyPr>
          <a:lstStyle/>
          <a:p>
            <a:pPr marL="171450" indent="-171450"/>
            <a:r>
              <a:rPr lang="en-US" dirty="0">
                <a:solidFill>
                  <a:schemeClr val="accent2"/>
                </a:solidFill>
              </a:rPr>
              <a:t>A Computer</a:t>
            </a:r>
          </a:p>
          <a:p>
            <a:pPr marL="171450" indent="-171450"/>
            <a:r>
              <a:rPr lang="en-US" dirty="0">
                <a:solidFill>
                  <a:schemeClr val="accent2"/>
                </a:solidFill>
              </a:rPr>
              <a:t>Python Programming Language</a:t>
            </a:r>
          </a:p>
          <a:p>
            <a:pPr marL="171450" indent="-171450"/>
            <a:r>
              <a:rPr lang="en-US" dirty="0" err="1">
                <a:solidFill>
                  <a:schemeClr val="accent2"/>
                </a:solidFill>
              </a:rPr>
              <a:t>Jupyter</a:t>
            </a:r>
            <a:r>
              <a:rPr lang="en-US" dirty="0">
                <a:solidFill>
                  <a:schemeClr val="accent2"/>
                </a:solidFill>
              </a:rPr>
              <a:t> Notebooks</a:t>
            </a:r>
            <a:endParaRPr dirty="0">
              <a:solidFill>
                <a:schemeClr val="accent2"/>
              </a:solidFill>
            </a:endParaRPr>
          </a:p>
        </p:txBody>
      </p:sp>
      <p:sp>
        <p:nvSpPr>
          <p:cNvPr id="222" name="Google Shape;222;p33"/>
          <p:cNvSpPr txBox="1">
            <a:spLocks noGrp="1"/>
          </p:cNvSpPr>
          <p:nvPr>
            <p:ph type="subTitle" idx="4294967295"/>
          </p:nvPr>
        </p:nvSpPr>
        <p:spPr>
          <a:xfrm>
            <a:off x="5294833" y="917576"/>
            <a:ext cx="3189287" cy="67786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chemeClr val="accent2"/>
                </a:solidFill>
              </a:rPr>
              <a:t>Python package:-</a:t>
            </a:r>
          </a:p>
          <a:p>
            <a:pPr marL="171450" indent="-171450"/>
            <a:r>
              <a:rPr lang="en-US" dirty="0" err="1">
                <a:solidFill>
                  <a:schemeClr val="accent2"/>
                </a:solidFill>
              </a:rPr>
              <a:t>Sklearn</a:t>
            </a:r>
            <a:endParaRPr dirty="0">
              <a:solidFill>
                <a:schemeClr val="accent2"/>
              </a:solidFill>
            </a:endParaRPr>
          </a:p>
        </p:txBody>
      </p:sp>
      <p:sp>
        <p:nvSpPr>
          <p:cNvPr id="223" name="Google Shape;223;p33"/>
          <p:cNvSpPr txBox="1">
            <a:spLocks noGrp="1"/>
          </p:cNvSpPr>
          <p:nvPr>
            <p:ph type="subTitle" idx="4294967295"/>
          </p:nvPr>
        </p:nvSpPr>
        <p:spPr>
          <a:xfrm>
            <a:off x="843952" y="2198962"/>
            <a:ext cx="3291500" cy="131476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accent2"/>
                </a:solidFill>
              </a:rPr>
              <a:t>Python Libraries and Packages:-</a:t>
            </a:r>
          </a:p>
          <a:p>
            <a:pPr marL="171450" indent="-171450"/>
            <a:r>
              <a:rPr lang="en" dirty="0">
                <a:solidFill>
                  <a:schemeClr val="accent2"/>
                </a:solidFill>
              </a:rPr>
              <a:t>Numpy </a:t>
            </a:r>
          </a:p>
          <a:p>
            <a:pPr marL="171450" indent="-171450"/>
            <a:r>
              <a:rPr lang="en" dirty="0">
                <a:solidFill>
                  <a:schemeClr val="accent2"/>
                </a:solidFill>
              </a:rPr>
              <a:t>Pandas</a:t>
            </a:r>
          </a:p>
          <a:p>
            <a:pPr marL="171450" indent="-171450"/>
            <a:r>
              <a:rPr lang="en" dirty="0">
                <a:solidFill>
                  <a:schemeClr val="accent2"/>
                </a:solidFill>
              </a:rPr>
              <a:t>Matplotlib</a:t>
            </a:r>
          </a:p>
          <a:p>
            <a:pPr marL="171450" indent="-171450"/>
            <a:r>
              <a:rPr lang="en" dirty="0">
                <a:solidFill>
                  <a:schemeClr val="accent2"/>
                </a:solidFill>
              </a:rPr>
              <a:t>Seaborn</a:t>
            </a:r>
          </a:p>
          <a:p>
            <a:pPr marL="171450" indent="-171450"/>
            <a:r>
              <a:rPr lang="en" dirty="0">
                <a:solidFill>
                  <a:schemeClr val="accent2"/>
                </a:solidFill>
              </a:rPr>
              <a:t>D-Tale</a:t>
            </a:r>
          </a:p>
          <a:p>
            <a:pPr marL="0" lvl="0" indent="0" algn="l" rtl="0">
              <a:spcBef>
                <a:spcPts val="0"/>
              </a:spcBef>
              <a:spcAft>
                <a:spcPts val="0"/>
              </a:spcAft>
              <a:buNone/>
            </a:pPr>
            <a:endParaRPr dirty="0"/>
          </a:p>
        </p:txBody>
      </p:sp>
      <p:sp>
        <p:nvSpPr>
          <p:cNvPr id="224" name="Google Shape;224;p33"/>
          <p:cNvSpPr txBox="1">
            <a:spLocks noGrp="1"/>
          </p:cNvSpPr>
          <p:nvPr>
            <p:ph type="subTitle" idx="4294967295"/>
          </p:nvPr>
        </p:nvSpPr>
        <p:spPr>
          <a:xfrm>
            <a:off x="5256732" y="1982842"/>
            <a:ext cx="1936038" cy="66545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chemeClr val="accent2"/>
                </a:solidFill>
              </a:rPr>
              <a:t>Python packages:-</a:t>
            </a:r>
            <a:endParaRPr lang="en-TZ" dirty="0">
              <a:solidFill>
                <a:schemeClr val="accent2"/>
              </a:solidFill>
            </a:endParaRPr>
          </a:p>
          <a:p>
            <a:pPr marL="171450" indent="-171450"/>
            <a:r>
              <a:rPr lang="en-US" dirty="0">
                <a:solidFill>
                  <a:schemeClr val="accent2"/>
                </a:solidFill>
              </a:rPr>
              <a:t>Prophet</a:t>
            </a:r>
            <a:endParaRPr lang="en-TZ" dirty="0">
              <a:solidFill>
                <a:schemeClr val="accent2"/>
              </a:solidFill>
            </a:endParaRPr>
          </a:p>
          <a:p>
            <a:pPr marL="171450" indent="-171450"/>
            <a:r>
              <a:rPr lang="en-TZ" dirty="0" err="1">
                <a:solidFill>
                  <a:schemeClr val="accent2"/>
                </a:solidFill>
              </a:rPr>
              <a:t>Sklearn</a:t>
            </a:r>
            <a:endParaRPr dirty="0">
              <a:solidFill>
                <a:schemeClr val="accent2"/>
              </a:solidFill>
            </a:endParaRPr>
          </a:p>
        </p:txBody>
      </p:sp>
      <p:sp>
        <p:nvSpPr>
          <p:cNvPr id="225" name="Google Shape;225;p33"/>
          <p:cNvSpPr txBox="1">
            <a:spLocks noGrp="1"/>
          </p:cNvSpPr>
          <p:nvPr>
            <p:ph type="subTitle" idx="4294967295"/>
          </p:nvPr>
        </p:nvSpPr>
        <p:spPr>
          <a:xfrm>
            <a:off x="755568" y="261288"/>
            <a:ext cx="3263900" cy="43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000" b="1" dirty="0">
                <a:solidFill>
                  <a:schemeClr val="accent2"/>
                </a:solidFill>
              </a:rPr>
              <a:t>MAIN TOOLS USED</a:t>
            </a:r>
            <a:endParaRPr sz="2000" b="1" dirty="0">
              <a:solidFill>
                <a:schemeClr val="accent2"/>
              </a:solidFill>
            </a:endParaRPr>
          </a:p>
        </p:txBody>
      </p:sp>
      <p:sp>
        <p:nvSpPr>
          <p:cNvPr id="226" name="Google Shape;226;p33"/>
          <p:cNvSpPr txBox="1">
            <a:spLocks noGrp="1"/>
          </p:cNvSpPr>
          <p:nvPr>
            <p:ph type="subTitle" idx="4294967295"/>
          </p:nvPr>
        </p:nvSpPr>
        <p:spPr>
          <a:xfrm>
            <a:off x="5256734" y="212633"/>
            <a:ext cx="3265487" cy="719137"/>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000" b="1" dirty="0">
                <a:solidFill>
                  <a:schemeClr val="accent2"/>
                </a:solidFill>
              </a:rPr>
              <a:t>FEATURE ENGINEERING AND SELECTION</a:t>
            </a:r>
            <a:endParaRPr sz="2000" b="1" dirty="0">
              <a:solidFill>
                <a:schemeClr val="accent2"/>
              </a:solidFill>
            </a:endParaRPr>
          </a:p>
        </p:txBody>
      </p:sp>
      <p:sp>
        <p:nvSpPr>
          <p:cNvPr id="227" name="Google Shape;227;p33"/>
          <p:cNvSpPr txBox="1">
            <a:spLocks noGrp="1"/>
          </p:cNvSpPr>
          <p:nvPr>
            <p:ph type="subTitle" idx="4294967295"/>
          </p:nvPr>
        </p:nvSpPr>
        <p:spPr>
          <a:xfrm>
            <a:off x="5256732" y="1489482"/>
            <a:ext cx="3265487" cy="557212"/>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000" b="1" dirty="0">
                <a:solidFill>
                  <a:schemeClr val="accent2"/>
                </a:solidFill>
              </a:rPr>
              <a:t>MODELLING</a:t>
            </a:r>
            <a:endParaRPr sz="2000" b="1" dirty="0">
              <a:solidFill>
                <a:schemeClr val="accent2"/>
              </a:solidFill>
            </a:endParaRPr>
          </a:p>
        </p:txBody>
      </p:sp>
      <p:sp>
        <p:nvSpPr>
          <p:cNvPr id="229" name="Google Shape;229;p33"/>
          <p:cNvSpPr/>
          <p:nvPr/>
        </p:nvSpPr>
        <p:spPr>
          <a:xfrm>
            <a:off x="271345" y="3567806"/>
            <a:ext cx="461944" cy="462041"/>
          </a:xfrm>
          <a:custGeom>
            <a:avLst/>
            <a:gdLst/>
            <a:ahLst/>
            <a:cxnLst/>
            <a:rect l="l" t="t" r="r" b="b"/>
            <a:pathLst>
              <a:path w="14374" h="14377" extrusionOk="0">
                <a:moveTo>
                  <a:pt x="1113" y="1"/>
                </a:moveTo>
                <a:cubicBezTo>
                  <a:pt x="973" y="47"/>
                  <a:pt x="830" y="82"/>
                  <a:pt x="700" y="148"/>
                </a:cubicBezTo>
                <a:cubicBezTo>
                  <a:pt x="320" y="341"/>
                  <a:pt x="85" y="647"/>
                  <a:pt x="18" y="1075"/>
                </a:cubicBezTo>
                <a:cubicBezTo>
                  <a:pt x="15" y="1082"/>
                  <a:pt x="6" y="1088"/>
                  <a:pt x="1" y="1092"/>
                </a:cubicBezTo>
                <a:lnTo>
                  <a:pt x="1" y="1440"/>
                </a:lnTo>
                <a:cubicBezTo>
                  <a:pt x="8" y="1472"/>
                  <a:pt x="14" y="1507"/>
                  <a:pt x="23" y="1540"/>
                </a:cubicBezTo>
                <a:cubicBezTo>
                  <a:pt x="125" y="1929"/>
                  <a:pt x="348" y="2226"/>
                  <a:pt x="713" y="2404"/>
                </a:cubicBezTo>
                <a:cubicBezTo>
                  <a:pt x="898" y="2495"/>
                  <a:pt x="1085" y="2539"/>
                  <a:pt x="1276" y="2539"/>
                </a:cubicBezTo>
                <a:cubicBezTo>
                  <a:pt x="1464" y="2539"/>
                  <a:pt x="1656" y="2497"/>
                  <a:pt x="1854" y="2416"/>
                </a:cubicBezTo>
                <a:cubicBezTo>
                  <a:pt x="2050" y="2610"/>
                  <a:pt x="2253" y="2815"/>
                  <a:pt x="2429" y="2994"/>
                </a:cubicBezTo>
                <a:cubicBezTo>
                  <a:pt x="2616" y="2819"/>
                  <a:pt x="2803" y="2637"/>
                  <a:pt x="3000" y="2463"/>
                </a:cubicBezTo>
                <a:cubicBezTo>
                  <a:pt x="3055" y="2413"/>
                  <a:pt x="3044" y="2396"/>
                  <a:pt x="3003" y="2353"/>
                </a:cubicBezTo>
                <a:cubicBezTo>
                  <a:pt x="2836" y="2190"/>
                  <a:pt x="2670" y="2025"/>
                  <a:pt x="2508" y="1857"/>
                </a:cubicBezTo>
                <a:cubicBezTo>
                  <a:pt x="2485" y="1832"/>
                  <a:pt x="2463" y="1778"/>
                  <a:pt x="2473" y="1752"/>
                </a:cubicBezTo>
                <a:cubicBezTo>
                  <a:pt x="2562" y="1530"/>
                  <a:pt x="2594" y="1304"/>
                  <a:pt x="2553" y="1068"/>
                </a:cubicBezTo>
                <a:cubicBezTo>
                  <a:pt x="2486" y="669"/>
                  <a:pt x="2286" y="360"/>
                  <a:pt x="1929" y="169"/>
                </a:cubicBezTo>
                <a:cubicBezTo>
                  <a:pt x="1789" y="93"/>
                  <a:pt x="1628" y="55"/>
                  <a:pt x="1478" y="1"/>
                </a:cubicBezTo>
                <a:close/>
                <a:moveTo>
                  <a:pt x="12900" y="1"/>
                </a:moveTo>
                <a:cubicBezTo>
                  <a:pt x="12894" y="5"/>
                  <a:pt x="12888" y="15"/>
                  <a:pt x="12881" y="17"/>
                </a:cubicBezTo>
                <a:cubicBezTo>
                  <a:pt x="12442" y="77"/>
                  <a:pt x="12126" y="319"/>
                  <a:pt x="11932" y="709"/>
                </a:cubicBezTo>
                <a:cubicBezTo>
                  <a:pt x="11769" y="1034"/>
                  <a:pt x="11754" y="1377"/>
                  <a:pt x="11894" y="1720"/>
                </a:cubicBezTo>
                <a:cubicBezTo>
                  <a:pt x="11918" y="1777"/>
                  <a:pt x="11916" y="1821"/>
                  <a:pt x="11864" y="1869"/>
                </a:cubicBezTo>
                <a:cubicBezTo>
                  <a:pt x="11696" y="2026"/>
                  <a:pt x="11537" y="2193"/>
                  <a:pt x="11372" y="2355"/>
                </a:cubicBezTo>
                <a:cubicBezTo>
                  <a:pt x="11341" y="2387"/>
                  <a:pt x="11309" y="2413"/>
                  <a:pt x="11360" y="2457"/>
                </a:cubicBezTo>
                <a:cubicBezTo>
                  <a:pt x="11458" y="2542"/>
                  <a:pt x="11559" y="2623"/>
                  <a:pt x="11648" y="2715"/>
                </a:cubicBezTo>
                <a:cubicBezTo>
                  <a:pt x="11747" y="2813"/>
                  <a:pt x="11836" y="2921"/>
                  <a:pt x="11938" y="3034"/>
                </a:cubicBezTo>
                <a:cubicBezTo>
                  <a:pt x="12144" y="2826"/>
                  <a:pt x="12347" y="2623"/>
                  <a:pt x="12544" y="2425"/>
                </a:cubicBezTo>
                <a:cubicBezTo>
                  <a:pt x="12730" y="2499"/>
                  <a:pt x="12913" y="2537"/>
                  <a:pt x="13092" y="2537"/>
                </a:cubicBezTo>
                <a:cubicBezTo>
                  <a:pt x="13317" y="2537"/>
                  <a:pt x="13537" y="2476"/>
                  <a:pt x="13751" y="2348"/>
                </a:cubicBezTo>
                <a:cubicBezTo>
                  <a:pt x="14002" y="2199"/>
                  <a:pt x="14187" y="1990"/>
                  <a:pt x="14288" y="1713"/>
                </a:cubicBezTo>
                <a:cubicBezTo>
                  <a:pt x="14324" y="1613"/>
                  <a:pt x="14345" y="1505"/>
                  <a:pt x="14374" y="1402"/>
                </a:cubicBezTo>
                <a:lnTo>
                  <a:pt x="14374" y="1127"/>
                </a:lnTo>
                <a:cubicBezTo>
                  <a:pt x="14359" y="1062"/>
                  <a:pt x="14352" y="996"/>
                  <a:pt x="14330" y="932"/>
                </a:cubicBezTo>
                <a:cubicBezTo>
                  <a:pt x="14171" y="443"/>
                  <a:pt x="13835" y="142"/>
                  <a:pt x="13338" y="20"/>
                </a:cubicBezTo>
                <a:cubicBezTo>
                  <a:pt x="13306" y="12"/>
                  <a:pt x="13278" y="8"/>
                  <a:pt x="13246" y="1"/>
                </a:cubicBezTo>
                <a:close/>
                <a:moveTo>
                  <a:pt x="8371" y="1813"/>
                </a:moveTo>
                <a:cubicBezTo>
                  <a:pt x="8553" y="2034"/>
                  <a:pt x="8733" y="2222"/>
                  <a:pt x="8880" y="2432"/>
                </a:cubicBezTo>
                <a:cubicBezTo>
                  <a:pt x="9114" y="2761"/>
                  <a:pt x="9325" y="3105"/>
                  <a:pt x="9546" y="3442"/>
                </a:cubicBezTo>
                <a:cubicBezTo>
                  <a:pt x="9565" y="3470"/>
                  <a:pt x="9580" y="3492"/>
                  <a:pt x="9612" y="3492"/>
                </a:cubicBezTo>
                <a:cubicBezTo>
                  <a:pt x="9621" y="3492"/>
                  <a:pt x="9632" y="3490"/>
                  <a:pt x="9645" y="3486"/>
                </a:cubicBezTo>
                <a:cubicBezTo>
                  <a:pt x="9933" y="3395"/>
                  <a:pt x="10223" y="3314"/>
                  <a:pt x="10512" y="3222"/>
                </a:cubicBezTo>
                <a:cubicBezTo>
                  <a:pt x="10619" y="3187"/>
                  <a:pt x="10721" y="3136"/>
                  <a:pt x="10842" y="3085"/>
                </a:cubicBezTo>
                <a:cubicBezTo>
                  <a:pt x="10118" y="2453"/>
                  <a:pt x="9312" y="2025"/>
                  <a:pt x="8371" y="1813"/>
                </a:cubicBezTo>
                <a:close/>
                <a:moveTo>
                  <a:pt x="5982" y="1827"/>
                </a:moveTo>
                <a:lnTo>
                  <a:pt x="5982" y="1827"/>
                </a:lnTo>
                <a:cubicBezTo>
                  <a:pt x="5053" y="2026"/>
                  <a:pt x="4243" y="2453"/>
                  <a:pt x="3537" y="3080"/>
                </a:cubicBezTo>
                <a:lnTo>
                  <a:pt x="3537" y="3112"/>
                </a:lnTo>
                <a:cubicBezTo>
                  <a:pt x="3952" y="3251"/>
                  <a:pt x="4362" y="3390"/>
                  <a:pt x="4773" y="3528"/>
                </a:cubicBezTo>
                <a:cubicBezTo>
                  <a:pt x="5113" y="2907"/>
                  <a:pt x="5522" y="2350"/>
                  <a:pt x="5982" y="1827"/>
                </a:cubicBezTo>
                <a:close/>
                <a:moveTo>
                  <a:pt x="7603" y="2197"/>
                </a:moveTo>
                <a:lnTo>
                  <a:pt x="7603" y="3791"/>
                </a:lnTo>
                <a:cubicBezTo>
                  <a:pt x="7980" y="3756"/>
                  <a:pt x="8348" y="3719"/>
                  <a:pt x="8734" y="3686"/>
                </a:cubicBezTo>
                <a:cubicBezTo>
                  <a:pt x="8410" y="3139"/>
                  <a:pt x="8035" y="2658"/>
                  <a:pt x="7603" y="2197"/>
                </a:cubicBezTo>
                <a:close/>
                <a:moveTo>
                  <a:pt x="6774" y="2222"/>
                </a:moveTo>
                <a:cubicBezTo>
                  <a:pt x="6574" y="2343"/>
                  <a:pt x="5780" y="3382"/>
                  <a:pt x="5649" y="3693"/>
                </a:cubicBezTo>
                <a:cubicBezTo>
                  <a:pt x="6027" y="3727"/>
                  <a:pt x="6399" y="3760"/>
                  <a:pt x="6774" y="3795"/>
                </a:cubicBezTo>
                <a:lnTo>
                  <a:pt x="6774" y="2222"/>
                </a:lnTo>
                <a:close/>
                <a:moveTo>
                  <a:pt x="5232" y="4468"/>
                </a:moveTo>
                <a:cubicBezTo>
                  <a:pt x="4916" y="5198"/>
                  <a:pt x="4721" y="5966"/>
                  <a:pt x="4677" y="6770"/>
                </a:cubicBezTo>
                <a:lnTo>
                  <a:pt x="6770" y="6770"/>
                </a:lnTo>
                <a:lnTo>
                  <a:pt x="6770" y="4623"/>
                </a:lnTo>
                <a:cubicBezTo>
                  <a:pt x="6258" y="4572"/>
                  <a:pt x="5751" y="4521"/>
                  <a:pt x="5232" y="4468"/>
                </a:cubicBezTo>
                <a:close/>
                <a:moveTo>
                  <a:pt x="9078" y="4459"/>
                </a:moveTo>
                <a:cubicBezTo>
                  <a:pt x="9075" y="4459"/>
                  <a:pt x="9073" y="4459"/>
                  <a:pt x="9070" y="4459"/>
                </a:cubicBezTo>
                <a:cubicBezTo>
                  <a:pt x="8771" y="4496"/>
                  <a:pt x="8473" y="4540"/>
                  <a:pt x="8174" y="4572"/>
                </a:cubicBezTo>
                <a:cubicBezTo>
                  <a:pt x="7987" y="4592"/>
                  <a:pt x="7797" y="4595"/>
                  <a:pt x="7603" y="4607"/>
                </a:cubicBezTo>
                <a:lnTo>
                  <a:pt x="7603" y="6770"/>
                </a:lnTo>
                <a:lnTo>
                  <a:pt x="9696" y="6770"/>
                </a:lnTo>
                <a:cubicBezTo>
                  <a:pt x="9689" y="6650"/>
                  <a:pt x="9689" y="6533"/>
                  <a:pt x="9673" y="6423"/>
                </a:cubicBezTo>
                <a:cubicBezTo>
                  <a:pt x="9636" y="6190"/>
                  <a:pt x="9593" y="5960"/>
                  <a:pt x="9546" y="5729"/>
                </a:cubicBezTo>
                <a:cubicBezTo>
                  <a:pt x="9464" y="5302"/>
                  <a:pt x="9320" y="4893"/>
                  <a:pt x="9149" y="4496"/>
                </a:cubicBezTo>
                <a:cubicBezTo>
                  <a:pt x="9141" y="4477"/>
                  <a:pt x="9104" y="4459"/>
                  <a:pt x="9078" y="4459"/>
                </a:cubicBezTo>
                <a:close/>
                <a:moveTo>
                  <a:pt x="2958" y="3728"/>
                </a:moveTo>
                <a:cubicBezTo>
                  <a:pt x="2936" y="3728"/>
                  <a:pt x="2908" y="3738"/>
                  <a:pt x="2899" y="3750"/>
                </a:cubicBezTo>
                <a:cubicBezTo>
                  <a:pt x="2737" y="3990"/>
                  <a:pt x="2571" y="4224"/>
                  <a:pt x="2422" y="4471"/>
                </a:cubicBezTo>
                <a:cubicBezTo>
                  <a:pt x="2188" y="4858"/>
                  <a:pt x="2024" y="5275"/>
                  <a:pt x="1914" y="5712"/>
                </a:cubicBezTo>
                <a:cubicBezTo>
                  <a:pt x="1848" y="5973"/>
                  <a:pt x="1802" y="6239"/>
                  <a:pt x="1752" y="6506"/>
                </a:cubicBezTo>
                <a:cubicBezTo>
                  <a:pt x="1736" y="6592"/>
                  <a:pt x="1737" y="6681"/>
                  <a:pt x="1732" y="6771"/>
                </a:cubicBezTo>
                <a:lnTo>
                  <a:pt x="3839" y="6771"/>
                </a:lnTo>
                <a:cubicBezTo>
                  <a:pt x="3848" y="6741"/>
                  <a:pt x="3861" y="6711"/>
                  <a:pt x="3865" y="6684"/>
                </a:cubicBezTo>
                <a:cubicBezTo>
                  <a:pt x="3892" y="6425"/>
                  <a:pt x="3909" y="6163"/>
                  <a:pt x="3956" y="5904"/>
                </a:cubicBezTo>
                <a:cubicBezTo>
                  <a:pt x="4011" y="5598"/>
                  <a:pt x="4081" y="5294"/>
                  <a:pt x="4165" y="4994"/>
                </a:cubicBezTo>
                <a:cubicBezTo>
                  <a:pt x="4224" y="4770"/>
                  <a:pt x="4312" y="4556"/>
                  <a:pt x="4392" y="4338"/>
                </a:cubicBezTo>
                <a:cubicBezTo>
                  <a:pt x="4413" y="4281"/>
                  <a:pt x="4414" y="4258"/>
                  <a:pt x="4341" y="4239"/>
                </a:cubicBezTo>
                <a:cubicBezTo>
                  <a:pt x="4191" y="4206"/>
                  <a:pt x="4042" y="4162"/>
                  <a:pt x="3899" y="4105"/>
                </a:cubicBezTo>
                <a:cubicBezTo>
                  <a:pt x="3590" y="3984"/>
                  <a:pt x="3285" y="3852"/>
                  <a:pt x="2977" y="3731"/>
                </a:cubicBezTo>
                <a:cubicBezTo>
                  <a:pt x="2972" y="3729"/>
                  <a:pt x="2965" y="3728"/>
                  <a:pt x="2958" y="3728"/>
                </a:cubicBezTo>
                <a:close/>
                <a:moveTo>
                  <a:pt x="11458" y="3731"/>
                </a:moveTo>
                <a:cubicBezTo>
                  <a:pt x="10947" y="3917"/>
                  <a:pt x="10451" y="4098"/>
                  <a:pt x="9955" y="4280"/>
                </a:cubicBezTo>
                <a:cubicBezTo>
                  <a:pt x="10281" y="5072"/>
                  <a:pt x="10471" y="5904"/>
                  <a:pt x="10521" y="6771"/>
                </a:cubicBezTo>
                <a:lnTo>
                  <a:pt x="12646" y="6771"/>
                </a:lnTo>
                <a:cubicBezTo>
                  <a:pt x="12544" y="5630"/>
                  <a:pt x="12158" y="4608"/>
                  <a:pt x="11458" y="3731"/>
                </a:cubicBezTo>
                <a:close/>
                <a:moveTo>
                  <a:pt x="4677" y="7600"/>
                </a:moveTo>
                <a:cubicBezTo>
                  <a:pt x="4722" y="8410"/>
                  <a:pt x="4913" y="9175"/>
                  <a:pt x="5232" y="9903"/>
                </a:cubicBezTo>
                <a:cubicBezTo>
                  <a:pt x="5754" y="9849"/>
                  <a:pt x="6262" y="9798"/>
                  <a:pt x="6771" y="9747"/>
                </a:cubicBezTo>
                <a:lnTo>
                  <a:pt x="6771" y="7600"/>
                </a:lnTo>
                <a:close/>
                <a:moveTo>
                  <a:pt x="7603" y="7602"/>
                </a:moveTo>
                <a:lnTo>
                  <a:pt x="7603" y="9743"/>
                </a:lnTo>
                <a:cubicBezTo>
                  <a:pt x="8114" y="9797"/>
                  <a:pt x="8618" y="9852"/>
                  <a:pt x="9128" y="9906"/>
                </a:cubicBezTo>
                <a:cubicBezTo>
                  <a:pt x="9448" y="9308"/>
                  <a:pt x="9717" y="8050"/>
                  <a:pt x="9685" y="7602"/>
                </a:cubicBezTo>
                <a:close/>
                <a:moveTo>
                  <a:pt x="10515" y="7605"/>
                </a:moveTo>
                <a:cubicBezTo>
                  <a:pt x="10479" y="8488"/>
                  <a:pt x="10246" y="9390"/>
                  <a:pt x="9947" y="10102"/>
                </a:cubicBezTo>
                <a:cubicBezTo>
                  <a:pt x="9972" y="10111"/>
                  <a:pt x="9995" y="10122"/>
                  <a:pt x="10019" y="10127"/>
                </a:cubicBezTo>
                <a:cubicBezTo>
                  <a:pt x="10477" y="10254"/>
                  <a:pt x="10925" y="10408"/>
                  <a:pt x="11354" y="10614"/>
                </a:cubicBezTo>
                <a:cubicBezTo>
                  <a:pt x="11381" y="10628"/>
                  <a:pt x="11403" y="10635"/>
                  <a:pt x="11423" y="10635"/>
                </a:cubicBezTo>
                <a:cubicBezTo>
                  <a:pt x="11455" y="10635"/>
                  <a:pt x="11481" y="10617"/>
                  <a:pt x="11507" y="10582"/>
                </a:cubicBezTo>
                <a:cubicBezTo>
                  <a:pt x="11783" y="10210"/>
                  <a:pt x="12020" y="9816"/>
                  <a:pt x="12205" y="9390"/>
                </a:cubicBezTo>
                <a:cubicBezTo>
                  <a:pt x="12424" y="8885"/>
                  <a:pt x="12555" y="8358"/>
                  <a:pt x="12624" y="7812"/>
                </a:cubicBezTo>
                <a:cubicBezTo>
                  <a:pt x="12633" y="7743"/>
                  <a:pt x="12636" y="7673"/>
                  <a:pt x="12640" y="7605"/>
                </a:cubicBezTo>
                <a:close/>
                <a:moveTo>
                  <a:pt x="1727" y="7605"/>
                </a:moveTo>
                <a:cubicBezTo>
                  <a:pt x="1828" y="8748"/>
                  <a:pt x="2216" y="9768"/>
                  <a:pt x="2927" y="10659"/>
                </a:cubicBezTo>
                <a:cubicBezTo>
                  <a:pt x="3391" y="10439"/>
                  <a:pt x="3858" y="10262"/>
                  <a:pt x="4343" y="10131"/>
                </a:cubicBezTo>
                <a:cubicBezTo>
                  <a:pt x="4400" y="10117"/>
                  <a:pt x="4426" y="10095"/>
                  <a:pt x="4394" y="10030"/>
                </a:cubicBezTo>
                <a:cubicBezTo>
                  <a:pt x="4356" y="9950"/>
                  <a:pt x="4324" y="9867"/>
                  <a:pt x="4299" y="9782"/>
                </a:cubicBezTo>
                <a:cubicBezTo>
                  <a:pt x="4198" y="9436"/>
                  <a:pt x="4092" y="9090"/>
                  <a:pt x="4008" y="8739"/>
                </a:cubicBezTo>
                <a:cubicBezTo>
                  <a:pt x="3947" y="8476"/>
                  <a:pt x="3922" y="8205"/>
                  <a:pt x="3881" y="7937"/>
                </a:cubicBezTo>
                <a:cubicBezTo>
                  <a:pt x="3865" y="7827"/>
                  <a:pt x="3858" y="7716"/>
                  <a:pt x="3845" y="7605"/>
                </a:cubicBezTo>
                <a:close/>
                <a:moveTo>
                  <a:pt x="7600" y="10575"/>
                </a:moveTo>
                <a:lnTo>
                  <a:pt x="7600" y="12170"/>
                </a:lnTo>
                <a:cubicBezTo>
                  <a:pt x="8041" y="11707"/>
                  <a:pt x="8413" y="11221"/>
                  <a:pt x="8734" y="10677"/>
                </a:cubicBezTo>
                <a:cubicBezTo>
                  <a:pt x="8349" y="10642"/>
                  <a:pt x="7975" y="10607"/>
                  <a:pt x="7600" y="10575"/>
                </a:cubicBezTo>
                <a:close/>
                <a:moveTo>
                  <a:pt x="6771" y="10576"/>
                </a:moveTo>
                <a:cubicBezTo>
                  <a:pt x="6393" y="10611"/>
                  <a:pt x="6024" y="10643"/>
                  <a:pt x="5633" y="10680"/>
                </a:cubicBezTo>
                <a:cubicBezTo>
                  <a:pt x="5961" y="11232"/>
                  <a:pt x="6332" y="11713"/>
                  <a:pt x="6771" y="12176"/>
                </a:cubicBezTo>
                <a:lnTo>
                  <a:pt x="6771" y="10576"/>
                </a:lnTo>
                <a:close/>
                <a:moveTo>
                  <a:pt x="9596" y="10845"/>
                </a:moveTo>
                <a:cubicBezTo>
                  <a:pt x="9253" y="11469"/>
                  <a:pt x="8845" y="12027"/>
                  <a:pt x="8388" y="12547"/>
                </a:cubicBezTo>
                <a:cubicBezTo>
                  <a:pt x="9318" y="12338"/>
                  <a:pt x="10130" y="11920"/>
                  <a:pt x="10830" y="11293"/>
                </a:cubicBezTo>
                <a:cubicBezTo>
                  <a:pt x="10829" y="11280"/>
                  <a:pt x="10827" y="11268"/>
                  <a:pt x="10823" y="11255"/>
                </a:cubicBezTo>
                <a:cubicBezTo>
                  <a:pt x="10414" y="11118"/>
                  <a:pt x="10006" y="10981"/>
                  <a:pt x="9596" y="10845"/>
                </a:cubicBezTo>
                <a:close/>
                <a:moveTo>
                  <a:pt x="4779" y="10859"/>
                </a:moveTo>
                <a:cubicBezTo>
                  <a:pt x="4353" y="10970"/>
                  <a:pt x="3938" y="11105"/>
                  <a:pt x="3525" y="11286"/>
                </a:cubicBezTo>
                <a:cubicBezTo>
                  <a:pt x="4245" y="11922"/>
                  <a:pt x="5056" y="12345"/>
                  <a:pt x="6005" y="12561"/>
                </a:cubicBezTo>
                <a:cubicBezTo>
                  <a:pt x="5525" y="12027"/>
                  <a:pt x="5121" y="11467"/>
                  <a:pt x="4779" y="10859"/>
                </a:cubicBezTo>
                <a:close/>
                <a:moveTo>
                  <a:pt x="11923" y="11332"/>
                </a:moveTo>
                <a:cubicBezTo>
                  <a:pt x="11900" y="11364"/>
                  <a:pt x="11883" y="11389"/>
                  <a:pt x="11861" y="11411"/>
                </a:cubicBezTo>
                <a:cubicBezTo>
                  <a:pt x="11699" y="11573"/>
                  <a:pt x="11537" y="11738"/>
                  <a:pt x="11372" y="11899"/>
                </a:cubicBezTo>
                <a:cubicBezTo>
                  <a:pt x="11331" y="11941"/>
                  <a:pt x="11316" y="11966"/>
                  <a:pt x="11366" y="12015"/>
                </a:cubicBezTo>
                <a:cubicBezTo>
                  <a:pt x="11535" y="12182"/>
                  <a:pt x="11700" y="12350"/>
                  <a:pt x="11869" y="12517"/>
                </a:cubicBezTo>
                <a:cubicBezTo>
                  <a:pt x="11900" y="12548"/>
                  <a:pt x="11922" y="12571"/>
                  <a:pt x="11899" y="12625"/>
                </a:cubicBezTo>
                <a:cubicBezTo>
                  <a:pt x="11789" y="12863"/>
                  <a:pt x="11769" y="13122"/>
                  <a:pt x="11827" y="13371"/>
                </a:cubicBezTo>
                <a:cubicBezTo>
                  <a:pt x="11932" y="13825"/>
                  <a:pt x="12207" y="14146"/>
                  <a:pt x="12655" y="14301"/>
                </a:cubicBezTo>
                <a:cubicBezTo>
                  <a:pt x="12747" y="14333"/>
                  <a:pt x="12841" y="14351"/>
                  <a:pt x="12935" y="14374"/>
                </a:cubicBezTo>
                <a:lnTo>
                  <a:pt x="13208" y="14374"/>
                </a:lnTo>
                <a:cubicBezTo>
                  <a:pt x="13276" y="14358"/>
                  <a:pt x="13348" y="14343"/>
                  <a:pt x="13418" y="14323"/>
                </a:cubicBezTo>
                <a:cubicBezTo>
                  <a:pt x="13926" y="14181"/>
                  <a:pt x="14225" y="13840"/>
                  <a:pt x="14354" y="13336"/>
                </a:cubicBezTo>
                <a:cubicBezTo>
                  <a:pt x="14361" y="13306"/>
                  <a:pt x="14367" y="13276"/>
                  <a:pt x="14374" y="13246"/>
                </a:cubicBezTo>
                <a:lnTo>
                  <a:pt x="14374" y="12954"/>
                </a:lnTo>
                <a:cubicBezTo>
                  <a:pt x="14367" y="12917"/>
                  <a:pt x="14358" y="12882"/>
                  <a:pt x="14348" y="12846"/>
                </a:cubicBezTo>
                <a:cubicBezTo>
                  <a:pt x="14279" y="12557"/>
                  <a:pt x="14140" y="12312"/>
                  <a:pt x="13897" y="12123"/>
                </a:cubicBezTo>
                <a:cubicBezTo>
                  <a:pt x="13647" y="11927"/>
                  <a:pt x="13379" y="11828"/>
                  <a:pt x="13095" y="11828"/>
                </a:cubicBezTo>
                <a:cubicBezTo>
                  <a:pt x="12950" y="11828"/>
                  <a:pt x="12800" y="11854"/>
                  <a:pt x="12647" y="11906"/>
                </a:cubicBezTo>
                <a:cubicBezTo>
                  <a:pt x="12615" y="11917"/>
                  <a:pt x="12588" y="11924"/>
                  <a:pt x="12564" y="11924"/>
                </a:cubicBezTo>
                <a:cubicBezTo>
                  <a:pt x="12523" y="11924"/>
                  <a:pt x="12491" y="11906"/>
                  <a:pt x="12452" y="11865"/>
                </a:cubicBezTo>
                <a:cubicBezTo>
                  <a:pt x="12284" y="11688"/>
                  <a:pt x="12107" y="11518"/>
                  <a:pt x="11923" y="11332"/>
                </a:cubicBezTo>
                <a:close/>
                <a:moveTo>
                  <a:pt x="2437" y="11345"/>
                </a:moveTo>
                <a:cubicBezTo>
                  <a:pt x="2247" y="11538"/>
                  <a:pt x="2064" y="11723"/>
                  <a:pt x="1876" y="11904"/>
                </a:cubicBezTo>
                <a:cubicBezTo>
                  <a:pt x="1860" y="11921"/>
                  <a:pt x="1826" y="11933"/>
                  <a:pt x="1801" y="11933"/>
                </a:cubicBezTo>
                <a:cubicBezTo>
                  <a:pt x="1793" y="11933"/>
                  <a:pt x="1785" y="11932"/>
                  <a:pt x="1780" y="11929"/>
                </a:cubicBezTo>
                <a:cubicBezTo>
                  <a:pt x="1622" y="11862"/>
                  <a:pt x="1463" y="11829"/>
                  <a:pt x="1300" y="11829"/>
                </a:cubicBezTo>
                <a:cubicBezTo>
                  <a:pt x="1208" y="11829"/>
                  <a:pt x="1115" y="11840"/>
                  <a:pt x="1021" y="11861"/>
                </a:cubicBezTo>
                <a:cubicBezTo>
                  <a:pt x="647" y="11947"/>
                  <a:pt x="351" y="12144"/>
                  <a:pt x="168" y="12482"/>
                </a:cubicBezTo>
                <a:cubicBezTo>
                  <a:pt x="94" y="12623"/>
                  <a:pt x="56" y="12783"/>
                  <a:pt x="1" y="12935"/>
                </a:cubicBezTo>
                <a:lnTo>
                  <a:pt x="1" y="13263"/>
                </a:lnTo>
                <a:cubicBezTo>
                  <a:pt x="31" y="13367"/>
                  <a:pt x="56" y="13473"/>
                  <a:pt x="94" y="13574"/>
                </a:cubicBezTo>
                <a:cubicBezTo>
                  <a:pt x="190" y="13831"/>
                  <a:pt x="368" y="14027"/>
                  <a:pt x="596" y="14174"/>
                </a:cubicBezTo>
                <a:cubicBezTo>
                  <a:pt x="760" y="14279"/>
                  <a:pt x="941" y="14345"/>
                  <a:pt x="1138" y="14359"/>
                </a:cubicBezTo>
                <a:cubicBezTo>
                  <a:pt x="1146" y="14359"/>
                  <a:pt x="1157" y="14371"/>
                  <a:pt x="1165" y="14377"/>
                </a:cubicBezTo>
                <a:lnTo>
                  <a:pt x="1438" y="14377"/>
                </a:lnTo>
                <a:cubicBezTo>
                  <a:pt x="1507" y="14359"/>
                  <a:pt x="1575" y="14348"/>
                  <a:pt x="1641" y="14329"/>
                </a:cubicBezTo>
                <a:cubicBezTo>
                  <a:pt x="1901" y="14256"/>
                  <a:pt x="2115" y="14117"/>
                  <a:pt x="2288" y="13904"/>
                </a:cubicBezTo>
                <a:cubicBezTo>
                  <a:pt x="2464" y="13685"/>
                  <a:pt x="2552" y="13435"/>
                  <a:pt x="2568" y="13158"/>
                </a:cubicBezTo>
                <a:cubicBezTo>
                  <a:pt x="2577" y="12984"/>
                  <a:pt x="2547" y="12818"/>
                  <a:pt x="2482" y="12659"/>
                </a:cubicBezTo>
                <a:cubicBezTo>
                  <a:pt x="2456" y="12596"/>
                  <a:pt x="2464" y="12554"/>
                  <a:pt x="2517" y="12504"/>
                </a:cubicBezTo>
                <a:cubicBezTo>
                  <a:pt x="2683" y="12345"/>
                  <a:pt x="2844" y="12180"/>
                  <a:pt x="3007" y="12017"/>
                </a:cubicBezTo>
                <a:cubicBezTo>
                  <a:pt x="3047" y="11979"/>
                  <a:pt x="3055" y="11958"/>
                  <a:pt x="3003" y="11913"/>
                </a:cubicBezTo>
                <a:cubicBezTo>
                  <a:pt x="2867" y="11795"/>
                  <a:pt x="2743" y="11664"/>
                  <a:pt x="2615" y="11535"/>
                </a:cubicBezTo>
                <a:cubicBezTo>
                  <a:pt x="2555" y="11475"/>
                  <a:pt x="2499" y="11411"/>
                  <a:pt x="2437" y="1134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TextBox 6">
            <a:extLst>
              <a:ext uri="{FF2B5EF4-FFF2-40B4-BE49-F238E27FC236}">
                <a16:creationId xmlns:a16="http://schemas.microsoft.com/office/drawing/2014/main" id="{6750572C-F86E-A7B0-03ED-032944C7885C}"/>
              </a:ext>
            </a:extLst>
          </p:cNvPr>
          <p:cNvSpPr txBox="1"/>
          <p:nvPr/>
        </p:nvSpPr>
        <p:spPr>
          <a:xfrm>
            <a:off x="751042" y="3464821"/>
            <a:ext cx="3147592" cy="41549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F3F3F3"/>
              </a:buClr>
              <a:buSzPts val="2400"/>
              <a:buFont typeface="Bebas Neue"/>
              <a:buNone/>
              <a:tabLst/>
              <a:defRPr/>
            </a:pPr>
            <a:r>
              <a:rPr lang="es-ES" sz="2100" b="1" dirty="0">
                <a:solidFill>
                  <a:srgbClr val="F3F3F3"/>
                </a:solidFill>
                <a:latin typeface="Proxima Nova" panose="020B0604020202020204" charset="0"/>
                <a:cs typeface="Phudu SemiBold"/>
                <a:sym typeface="Phudu SemiBold"/>
              </a:rPr>
              <a:t>MODEL DEPLOYMENT</a:t>
            </a:r>
            <a:endParaRPr kumimoji="0" lang="es-ES" sz="2100" b="1" i="0" u="none" strike="noStrike" kern="0" cap="none" spc="0" normalizeH="0" baseline="0" noProof="0" dirty="0">
              <a:ln>
                <a:noFill/>
              </a:ln>
              <a:solidFill>
                <a:srgbClr val="F3F3F3"/>
              </a:solidFill>
              <a:effectLst/>
              <a:uLnTx/>
              <a:uFillTx/>
              <a:latin typeface="Proxima Nova" panose="020B0604020202020204" charset="0"/>
              <a:cs typeface="Phudu SemiBold"/>
              <a:sym typeface="Phudu SemiBold"/>
            </a:endParaRPr>
          </a:p>
        </p:txBody>
      </p:sp>
      <p:sp>
        <p:nvSpPr>
          <p:cNvPr id="11" name="TextBox 10">
            <a:extLst>
              <a:ext uri="{FF2B5EF4-FFF2-40B4-BE49-F238E27FC236}">
                <a16:creationId xmlns:a16="http://schemas.microsoft.com/office/drawing/2014/main" id="{E478F2E0-FC14-EF47-F2F0-39AFA0BEC4A6}"/>
              </a:ext>
            </a:extLst>
          </p:cNvPr>
          <p:cNvSpPr txBox="1"/>
          <p:nvPr/>
        </p:nvSpPr>
        <p:spPr>
          <a:xfrm>
            <a:off x="5245368" y="3441015"/>
            <a:ext cx="2247233" cy="41549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F3F3F3"/>
              </a:buClr>
              <a:buSzPts val="2400"/>
              <a:buFont typeface="Bebas Neue"/>
              <a:buNone/>
              <a:tabLst/>
              <a:defRPr/>
            </a:pPr>
            <a:r>
              <a:rPr lang="es-ES" sz="2100" b="1" dirty="0">
                <a:solidFill>
                  <a:srgbClr val="F3F3F3"/>
                </a:solidFill>
                <a:latin typeface="Proxima Nova" panose="020B0604020202020204" charset="0"/>
                <a:cs typeface="Phudu SemiBold"/>
                <a:sym typeface="Phudu SemiBold"/>
              </a:rPr>
              <a:t>PRESENTATION</a:t>
            </a:r>
            <a:endParaRPr kumimoji="0" lang="es-ES" sz="2100" b="1" i="0" u="none" strike="noStrike" kern="0" cap="none" spc="0" normalizeH="0" baseline="0" noProof="0" dirty="0">
              <a:ln>
                <a:noFill/>
              </a:ln>
              <a:solidFill>
                <a:srgbClr val="F3F3F3"/>
              </a:solidFill>
              <a:effectLst/>
              <a:uLnTx/>
              <a:uFillTx/>
              <a:latin typeface="Proxima Nova" panose="020B0604020202020204" charset="0"/>
              <a:cs typeface="Phudu SemiBold"/>
              <a:sym typeface="Phudu SemiBold"/>
            </a:endParaRPr>
          </a:p>
        </p:txBody>
      </p:sp>
      <p:sp>
        <p:nvSpPr>
          <p:cNvPr id="19" name="TextBox 18">
            <a:extLst>
              <a:ext uri="{FF2B5EF4-FFF2-40B4-BE49-F238E27FC236}">
                <a16:creationId xmlns:a16="http://schemas.microsoft.com/office/drawing/2014/main" id="{EC30BD28-457B-3C57-5474-0DFBABB9F0EB}"/>
              </a:ext>
            </a:extLst>
          </p:cNvPr>
          <p:cNvSpPr txBox="1"/>
          <p:nvPr/>
        </p:nvSpPr>
        <p:spPr>
          <a:xfrm>
            <a:off x="878415" y="3851240"/>
            <a:ext cx="2086673" cy="830997"/>
          </a:xfrm>
          <a:prstGeom prst="rect">
            <a:avLst/>
          </a:prstGeom>
          <a:noFill/>
        </p:spPr>
        <p:txBody>
          <a:bodyPr wrap="square">
            <a:spAutoFit/>
          </a:bodyPr>
          <a:lstStyle/>
          <a:p>
            <a:pPr marL="171450" marR="0" lvl="0" indent="-171450" algn="l" defTabSz="914400" rtl="0" eaLnBrk="1" fontAlgn="auto" latinLnBrk="0" hangingPunct="1">
              <a:lnSpc>
                <a:spcPct val="100000"/>
              </a:lnSpc>
              <a:spcBef>
                <a:spcPts val="0"/>
              </a:spcBef>
              <a:spcAft>
                <a:spcPts val="0"/>
              </a:spcAft>
              <a:buClr>
                <a:srgbClr val="F3F3F3"/>
              </a:buClr>
              <a:buSzPts val="1200"/>
              <a:buFont typeface="Arial" panose="020B0604020202020204" pitchFamily="34" charset="0"/>
              <a:buChar char="•"/>
              <a:tabLst/>
              <a:defRPr/>
            </a:pPr>
            <a:r>
              <a:rPr lang="en-US" sz="1200" dirty="0">
                <a:solidFill>
                  <a:srgbClr val="F3F3F3"/>
                </a:solidFill>
                <a:latin typeface="Chakra Petch"/>
                <a:cs typeface="Chakra Petch"/>
                <a:sym typeface="Chakra Petch"/>
              </a:rPr>
              <a:t>VS code (IDE)</a:t>
            </a:r>
          </a:p>
          <a:p>
            <a:pPr marL="171450" marR="0" lvl="0" indent="-171450" algn="l" defTabSz="914400" rtl="0" eaLnBrk="1" fontAlgn="auto" latinLnBrk="0" hangingPunct="1">
              <a:lnSpc>
                <a:spcPct val="100000"/>
              </a:lnSpc>
              <a:spcBef>
                <a:spcPts val="0"/>
              </a:spcBef>
              <a:spcAft>
                <a:spcPts val="0"/>
              </a:spcAft>
              <a:buClr>
                <a:srgbClr val="F3F3F3"/>
              </a:buClr>
              <a:buSzPts val="1200"/>
              <a:buFont typeface="Arial" panose="020B0604020202020204" pitchFamily="34" charset="0"/>
              <a:buChar char="•"/>
              <a:tabLst/>
              <a:defRPr/>
            </a:pPr>
            <a:r>
              <a:rPr kumimoji="0" lang="en-US" sz="1200" b="0" i="0" u="none" strike="noStrike" kern="0" cap="none" spc="0" normalizeH="0" baseline="0" noProof="0" dirty="0">
                <a:ln>
                  <a:noFill/>
                </a:ln>
                <a:solidFill>
                  <a:srgbClr val="F3F3F3"/>
                </a:solidFill>
                <a:effectLst/>
                <a:uLnTx/>
                <a:uFillTx/>
                <a:latin typeface="Chakra Petch"/>
                <a:cs typeface="Chakra Petch"/>
                <a:sym typeface="Chakra Petch"/>
              </a:rPr>
              <a:t>Git</a:t>
            </a:r>
          </a:p>
          <a:p>
            <a:pPr marL="171450" marR="0" lvl="0" indent="-171450" algn="l" defTabSz="914400" rtl="0" eaLnBrk="1" fontAlgn="auto" latinLnBrk="0" hangingPunct="1">
              <a:lnSpc>
                <a:spcPct val="100000"/>
              </a:lnSpc>
              <a:spcBef>
                <a:spcPts val="0"/>
              </a:spcBef>
              <a:spcAft>
                <a:spcPts val="0"/>
              </a:spcAft>
              <a:buClr>
                <a:srgbClr val="F3F3F3"/>
              </a:buClr>
              <a:buSzPts val="1200"/>
              <a:buFont typeface="Arial" panose="020B0604020202020204" pitchFamily="34" charset="0"/>
              <a:buChar char="•"/>
              <a:tabLst/>
              <a:defRPr/>
            </a:pPr>
            <a:r>
              <a:rPr lang="en-US" sz="1200" dirty="0" err="1">
                <a:solidFill>
                  <a:srgbClr val="F3F3F3"/>
                </a:solidFill>
                <a:latin typeface="Chakra Petch"/>
                <a:cs typeface="Chakra Petch"/>
                <a:sym typeface="Chakra Petch"/>
              </a:rPr>
              <a:t>Github</a:t>
            </a:r>
            <a:endParaRPr lang="en-US" sz="1200" dirty="0">
              <a:solidFill>
                <a:srgbClr val="F3F3F3"/>
              </a:solidFill>
              <a:latin typeface="Chakra Petch"/>
              <a:cs typeface="Chakra Petch"/>
              <a:sym typeface="Chakra Petch"/>
            </a:endParaRPr>
          </a:p>
          <a:p>
            <a:pPr marL="171450" marR="0" lvl="0" indent="-171450" algn="l" defTabSz="914400" rtl="0" eaLnBrk="1" fontAlgn="auto" latinLnBrk="0" hangingPunct="1">
              <a:lnSpc>
                <a:spcPct val="100000"/>
              </a:lnSpc>
              <a:spcBef>
                <a:spcPts val="0"/>
              </a:spcBef>
              <a:spcAft>
                <a:spcPts val="0"/>
              </a:spcAft>
              <a:buClr>
                <a:srgbClr val="F3F3F3"/>
              </a:buClr>
              <a:buSzPts val="1200"/>
              <a:buFont typeface="Arial" panose="020B0604020202020204" pitchFamily="34" charset="0"/>
              <a:buChar char="•"/>
              <a:tabLst/>
              <a:defRPr/>
            </a:pPr>
            <a:r>
              <a:rPr kumimoji="0" lang="en-US" sz="1200" b="0" i="0" u="none" strike="noStrike" kern="0" cap="none" spc="0" normalizeH="0" baseline="0" noProof="0" dirty="0" err="1">
                <a:ln>
                  <a:noFill/>
                </a:ln>
                <a:solidFill>
                  <a:srgbClr val="F3F3F3"/>
                </a:solidFill>
                <a:effectLst/>
                <a:uLnTx/>
                <a:uFillTx/>
                <a:latin typeface="Chakra Petch"/>
                <a:cs typeface="Chakra Petch"/>
                <a:sym typeface="Chakra Petch"/>
              </a:rPr>
              <a:t>Streamlit</a:t>
            </a:r>
            <a:endParaRPr kumimoji="0" lang="en-US" sz="1200" b="0" i="0" u="none" strike="noStrike" kern="0" cap="none" spc="0" normalizeH="0" baseline="0" noProof="0" dirty="0">
              <a:ln>
                <a:noFill/>
              </a:ln>
              <a:solidFill>
                <a:srgbClr val="F3F3F3"/>
              </a:solidFill>
              <a:effectLst/>
              <a:uLnTx/>
              <a:uFillTx/>
              <a:latin typeface="Chakra Petch"/>
              <a:cs typeface="Chakra Petch"/>
              <a:sym typeface="Chakra Petch"/>
            </a:endParaRPr>
          </a:p>
        </p:txBody>
      </p:sp>
      <p:sp>
        <p:nvSpPr>
          <p:cNvPr id="23" name="TextBox 22">
            <a:extLst>
              <a:ext uri="{FF2B5EF4-FFF2-40B4-BE49-F238E27FC236}">
                <a16:creationId xmlns:a16="http://schemas.microsoft.com/office/drawing/2014/main" id="{16175C39-BD27-ABA5-7AFA-4EACA0251CB4}"/>
              </a:ext>
            </a:extLst>
          </p:cNvPr>
          <p:cNvSpPr txBox="1"/>
          <p:nvPr/>
        </p:nvSpPr>
        <p:spPr>
          <a:xfrm>
            <a:off x="5256732" y="3846747"/>
            <a:ext cx="2110342" cy="1015663"/>
          </a:xfrm>
          <a:prstGeom prst="rect">
            <a:avLst/>
          </a:prstGeom>
          <a:noFill/>
        </p:spPr>
        <p:txBody>
          <a:bodyPr wrap="square">
            <a:spAutoFit/>
          </a:bodyPr>
          <a:lstStyle/>
          <a:p>
            <a:pPr marL="171450" marR="0" lvl="0" indent="-171450" algn="l" defTabSz="914400" rtl="0" eaLnBrk="1" fontAlgn="auto" latinLnBrk="0" hangingPunct="1">
              <a:lnSpc>
                <a:spcPct val="100000"/>
              </a:lnSpc>
              <a:spcBef>
                <a:spcPts val="0"/>
              </a:spcBef>
              <a:spcAft>
                <a:spcPts val="0"/>
              </a:spcAft>
              <a:buClr>
                <a:srgbClr val="F3F3F3"/>
              </a:buClr>
              <a:buSzPts val="1200"/>
              <a:buFont typeface="Arial" panose="020B0604020202020204" pitchFamily="34" charset="0"/>
              <a:buChar char="•"/>
              <a:tabLst/>
              <a:defRPr/>
            </a:pPr>
            <a:r>
              <a:rPr lang="en-US" sz="1200" dirty="0">
                <a:solidFill>
                  <a:srgbClr val="F3F3F3"/>
                </a:solidFill>
                <a:latin typeface="Chakra Petch"/>
                <a:cs typeface="Chakra Petch"/>
                <a:sym typeface="Chakra Petch"/>
              </a:rPr>
              <a:t>Microsoft Word</a:t>
            </a:r>
          </a:p>
          <a:p>
            <a:pPr marL="171450" marR="0" lvl="0" indent="-171450" algn="l" defTabSz="914400" rtl="0" eaLnBrk="1" fontAlgn="auto" latinLnBrk="0" hangingPunct="1">
              <a:lnSpc>
                <a:spcPct val="100000"/>
              </a:lnSpc>
              <a:spcBef>
                <a:spcPts val="0"/>
              </a:spcBef>
              <a:spcAft>
                <a:spcPts val="0"/>
              </a:spcAft>
              <a:buClr>
                <a:srgbClr val="F3F3F3"/>
              </a:buClr>
              <a:buSzPts val="1200"/>
              <a:buFont typeface="Arial" panose="020B0604020202020204" pitchFamily="34" charset="0"/>
              <a:buChar char="•"/>
              <a:tabLst/>
              <a:defRPr/>
            </a:pPr>
            <a:r>
              <a:rPr lang="en-US" sz="1200" dirty="0">
                <a:solidFill>
                  <a:srgbClr val="F3F3F3"/>
                </a:solidFill>
                <a:latin typeface="Chakra Petch"/>
                <a:cs typeface="Chakra Petch"/>
                <a:sym typeface="Chakra Petch"/>
              </a:rPr>
              <a:t>Microsoft </a:t>
            </a:r>
            <a:r>
              <a:rPr lang="en-US" sz="1200" dirty="0" err="1">
                <a:solidFill>
                  <a:srgbClr val="F3F3F3"/>
                </a:solidFill>
                <a:latin typeface="Chakra Petch"/>
                <a:cs typeface="Chakra Petch"/>
                <a:sym typeface="Chakra Petch"/>
              </a:rPr>
              <a:t>Powerpoint</a:t>
            </a:r>
            <a:endParaRPr lang="en-US" sz="1200" dirty="0">
              <a:solidFill>
                <a:srgbClr val="F3F3F3"/>
              </a:solidFill>
              <a:latin typeface="Chakra Petch"/>
              <a:cs typeface="Chakra Petch"/>
              <a:sym typeface="Chakra Petch"/>
            </a:endParaRPr>
          </a:p>
          <a:p>
            <a:pPr marL="171450" marR="0" lvl="0" indent="-171450" algn="l" defTabSz="914400" rtl="0" eaLnBrk="1" fontAlgn="auto" latinLnBrk="0" hangingPunct="1">
              <a:lnSpc>
                <a:spcPct val="100000"/>
              </a:lnSpc>
              <a:spcBef>
                <a:spcPts val="0"/>
              </a:spcBef>
              <a:spcAft>
                <a:spcPts val="0"/>
              </a:spcAft>
              <a:buClr>
                <a:srgbClr val="F3F3F3"/>
              </a:buClr>
              <a:buSzPts val="1200"/>
              <a:buFont typeface="Arial" panose="020B0604020202020204" pitchFamily="34" charset="0"/>
              <a:buChar char="•"/>
              <a:tabLst/>
              <a:defRPr/>
            </a:pPr>
            <a:r>
              <a:rPr lang="en-US" sz="1200" dirty="0">
                <a:solidFill>
                  <a:srgbClr val="F3F3F3"/>
                </a:solidFill>
                <a:latin typeface="Chakra Petch"/>
                <a:cs typeface="Chakra Petch"/>
                <a:sym typeface="Chakra Petch"/>
              </a:rPr>
              <a:t>Gmail </a:t>
            </a:r>
          </a:p>
          <a:p>
            <a:pPr marL="171450" marR="0" lvl="0" indent="-171450" algn="l" defTabSz="914400" rtl="0" eaLnBrk="1" fontAlgn="auto" latinLnBrk="0" hangingPunct="1">
              <a:lnSpc>
                <a:spcPct val="100000"/>
              </a:lnSpc>
              <a:spcBef>
                <a:spcPts val="0"/>
              </a:spcBef>
              <a:spcAft>
                <a:spcPts val="0"/>
              </a:spcAft>
              <a:buClr>
                <a:srgbClr val="F3F3F3"/>
              </a:buClr>
              <a:buSzPts val="1200"/>
              <a:buFont typeface="Arial" panose="020B0604020202020204" pitchFamily="34" charset="0"/>
              <a:buChar char="•"/>
              <a:tabLst/>
              <a:defRPr/>
            </a:pPr>
            <a:r>
              <a:rPr lang="en-US" sz="1200" dirty="0">
                <a:solidFill>
                  <a:srgbClr val="F3F3F3"/>
                </a:solidFill>
                <a:latin typeface="Chakra Petch"/>
                <a:cs typeface="Chakra Petch"/>
                <a:sym typeface="Chakra Petch"/>
              </a:rPr>
              <a:t>Google Drive</a:t>
            </a:r>
          </a:p>
          <a:p>
            <a:pPr marL="0" marR="0" lvl="0" indent="0" algn="l" defTabSz="914400" rtl="0" eaLnBrk="1" fontAlgn="auto" latinLnBrk="0" hangingPunct="1">
              <a:lnSpc>
                <a:spcPct val="100000"/>
              </a:lnSpc>
              <a:spcBef>
                <a:spcPts val="0"/>
              </a:spcBef>
              <a:spcAft>
                <a:spcPts val="0"/>
              </a:spcAft>
              <a:buClr>
                <a:srgbClr val="F3F3F3"/>
              </a:buClr>
              <a:buSzPts val="1200"/>
              <a:buFont typeface="Chakra Petch"/>
              <a:buNone/>
              <a:tabLst/>
              <a:defRPr/>
            </a:pPr>
            <a:endParaRPr kumimoji="0" lang="en-US" sz="1200" b="0" i="0" u="none" strike="noStrike" kern="0" cap="none" spc="0" normalizeH="0" baseline="0" noProof="0" dirty="0">
              <a:ln>
                <a:noFill/>
              </a:ln>
              <a:solidFill>
                <a:srgbClr val="F3F3F3"/>
              </a:solidFill>
              <a:effectLst/>
              <a:uLnTx/>
              <a:uFillTx/>
              <a:latin typeface="Chakra Petch"/>
              <a:cs typeface="Chakra Petch"/>
              <a:sym typeface="Chakra Petch"/>
            </a:endParaRPr>
          </a:p>
        </p:txBody>
      </p:sp>
      <p:grpSp>
        <p:nvGrpSpPr>
          <p:cNvPr id="25" name="Google Shape;4984;p60">
            <a:extLst>
              <a:ext uri="{FF2B5EF4-FFF2-40B4-BE49-F238E27FC236}">
                <a16:creationId xmlns:a16="http://schemas.microsoft.com/office/drawing/2014/main" id="{092A6AE6-0E2E-2A8F-CF29-8723B945B11D}"/>
              </a:ext>
            </a:extLst>
          </p:cNvPr>
          <p:cNvGrpSpPr/>
          <p:nvPr/>
        </p:nvGrpSpPr>
        <p:grpSpPr>
          <a:xfrm>
            <a:off x="210465" y="1403370"/>
            <a:ext cx="462073" cy="461492"/>
            <a:chOff x="-37385100" y="3949908"/>
            <a:chExt cx="321350" cy="318225"/>
          </a:xfrm>
          <a:solidFill>
            <a:schemeClr val="accent1">
              <a:lumMod val="60000"/>
              <a:lumOff val="40000"/>
            </a:schemeClr>
          </a:solidFill>
        </p:grpSpPr>
        <p:sp>
          <p:nvSpPr>
            <p:cNvPr id="26" name="Google Shape;4985;p60">
              <a:extLst>
                <a:ext uri="{FF2B5EF4-FFF2-40B4-BE49-F238E27FC236}">
                  <a16:creationId xmlns:a16="http://schemas.microsoft.com/office/drawing/2014/main" id="{EE88C953-3DFA-78F8-B919-7AE8A11ECDCF}"/>
                </a:ext>
              </a:extLst>
            </p:cNvPr>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4986;p60">
              <a:extLst>
                <a:ext uri="{FF2B5EF4-FFF2-40B4-BE49-F238E27FC236}">
                  <a16:creationId xmlns:a16="http://schemas.microsoft.com/office/drawing/2014/main" id="{9FA3B845-7278-1700-40AE-6CDB742F8FD3}"/>
                </a:ext>
              </a:extLst>
            </p:cNvPr>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 name="Google Shape;5812;p62">
            <a:extLst>
              <a:ext uri="{FF2B5EF4-FFF2-40B4-BE49-F238E27FC236}">
                <a16:creationId xmlns:a16="http://schemas.microsoft.com/office/drawing/2014/main" id="{9B45BE35-EDF9-4181-6F1E-EDD370AAB230}"/>
              </a:ext>
            </a:extLst>
          </p:cNvPr>
          <p:cNvGrpSpPr/>
          <p:nvPr/>
        </p:nvGrpSpPr>
        <p:grpSpPr>
          <a:xfrm>
            <a:off x="210465" y="279897"/>
            <a:ext cx="423177" cy="477341"/>
            <a:chOff x="-35482200" y="3561225"/>
            <a:chExt cx="292225" cy="290650"/>
          </a:xfrm>
          <a:solidFill>
            <a:schemeClr val="accent1">
              <a:lumMod val="60000"/>
              <a:lumOff val="40000"/>
            </a:schemeClr>
          </a:solidFill>
        </p:grpSpPr>
        <p:sp>
          <p:nvSpPr>
            <p:cNvPr id="30" name="Google Shape;5813;p62">
              <a:extLst>
                <a:ext uri="{FF2B5EF4-FFF2-40B4-BE49-F238E27FC236}">
                  <a16:creationId xmlns:a16="http://schemas.microsoft.com/office/drawing/2014/main" id="{96A181A7-88CD-D773-27B6-5F74F796CC67}"/>
                </a:ext>
              </a:extLst>
            </p:cNvPr>
            <p:cNvSpPr/>
            <p:nvPr/>
          </p:nvSpPr>
          <p:spPr>
            <a:xfrm>
              <a:off x="-35482200" y="3749475"/>
              <a:ext cx="292225" cy="102400"/>
            </a:xfrm>
            <a:custGeom>
              <a:avLst/>
              <a:gdLst/>
              <a:ahLst/>
              <a:cxnLst/>
              <a:rect l="l" t="t" r="r" b="b"/>
              <a:pathLst>
                <a:path w="11689" h="4096" extrusionOk="0">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5814;p62">
              <a:extLst>
                <a:ext uri="{FF2B5EF4-FFF2-40B4-BE49-F238E27FC236}">
                  <a16:creationId xmlns:a16="http://schemas.microsoft.com/office/drawing/2014/main" id="{75273976-010E-FF94-2365-91F2CCABBD34}"/>
                </a:ext>
              </a:extLst>
            </p:cNvPr>
            <p:cNvSpPr/>
            <p:nvPr/>
          </p:nvSpPr>
          <p:spPr>
            <a:xfrm>
              <a:off x="-35371150" y="3561225"/>
              <a:ext cx="68550" cy="68550"/>
            </a:xfrm>
            <a:custGeom>
              <a:avLst/>
              <a:gdLst/>
              <a:ahLst/>
              <a:cxnLst/>
              <a:rect l="l" t="t" r="r" b="b"/>
              <a:pathLst>
                <a:path w="2742" h="2742" extrusionOk="0">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5815;p62">
              <a:extLst>
                <a:ext uri="{FF2B5EF4-FFF2-40B4-BE49-F238E27FC236}">
                  <a16:creationId xmlns:a16="http://schemas.microsoft.com/office/drawing/2014/main" id="{1B2D32E4-5932-774F-97B2-F30F42476D09}"/>
                </a:ext>
              </a:extLst>
            </p:cNvPr>
            <p:cNvSpPr/>
            <p:nvPr/>
          </p:nvSpPr>
          <p:spPr>
            <a:xfrm>
              <a:off x="-35405025" y="3647075"/>
              <a:ext cx="136275" cy="119750"/>
            </a:xfrm>
            <a:custGeom>
              <a:avLst/>
              <a:gdLst/>
              <a:ahLst/>
              <a:cxnLst/>
              <a:rect l="l" t="t" r="r" b="b"/>
              <a:pathLst>
                <a:path w="5451" h="4790" extrusionOk="0">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 name="Google Shape;7349;p65">
            <a:extLst>
              <a:ext uri="{FF2B5EF4-FFF2-40B4-BE49-F238E27FC236}">
                <a16:creationId xmlns:a16="http://schemas.microsoft.com/office/drawing/2014/main" id="{CA5E29DC-2D1E-5DAD-194B-5EB335F911C8}"/>
              </a:ext>
            </a:extLst>
          </p:cNvPr>
          <p:cNvGrpSpPr/>
          <p:nvPr/>
        </p:nvGrpSpPr>
        <p:grpSpPr>
          <a:xfrm>
            <a:off x="4576520" y="164885"/>
            <a:ext cx="421927" cy="419659"/>
            <a:chOff x="-6329100" y="3632100"/>
            <a:chExt cx="293025" cy="291450"/>
          </a:xfrm>
          <a:solidFill>
            <a:schemeClr val="accent1">
              <a:lumMod val="60000"/>
              <a:lumOff val="40000"/>
            </a:schemeClr>
          </a:solidFill>
        </p:grpSpPr>
        <p:sp>
          <p:nvSpPr>
            <p:cNvPr id="34" name="Google Shape;7350;p65">
              <a:extLst>
                <a:ext uri="{FF2B5EF4-FFF2-40B4-BE49-F238E27FC236}">
                  <a16:creationId xmlns:a16="http://schemas.microsoft.com/office/drawing/2014/main" id="{E814A6C8-F2F1-7950-8878-2E7104C25052}"/>
                </a:ext>
              </a:extLst>
            </p:cNvPr>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7351;p65">
              <a:extLst>
                <a:ext uri="{FF2B5EF4-FFF2-40B4-BE49-F238E27FC236}">
                  <a16:creationId xmlns:a16="http://schemas.microsoft.com/office/drawing/2014/main" id="{5EA7EE5B-6859-84D5-7CF5-C6E03E5181A8}"/>
                </a:ext>
              </a:extLst>
            </p:cNvPr>
            <p:cNvSpPr/>
            <p:nvPr/>
          </p:nvSpPr>
          <p:spPr>
            <a:xfrm>
              <a:off x="-6272400" y="3691972"/>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7352;p65">
              <a:extLst>
                <a:ext uri="{FF2B5EF4-FFF2-40B4-BE49-F238E27FC236}">
                  <a16:creationId xmlns:a16="http://schemas.microsoft.com/office/drawing/2014/main" id="{F9DE8E71-12AD-73EB-0887-663DE819BBFC}"/>
                </a:ext>
              </a:extLst>
            </p:cNvPr>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 name="Google Shape;4915;p60">
            <a:extLst>
              <a:ext uri="{FF2B5EF4-FFF2-40B4-BE49-F238E27FC236}">
                <a16:creationId xmlns:a16="http://schemas.microsoft.com/office/drawing/2014/main" id="{498E247E-C5BB-77F0-2DEE-6D784372BBDA}"/>
              </a:ext>
            </a:extLst>
          </p:cNvPr>
          <p:cNvSpPr/>
          <p:nvPr/>
        </p:nvSpPr>
        <p:spPr>
          <a:xfrm>
            <a:off x="4632961" y="1673939"/>
            <a:ext cx="442920" cy="426222"/>
          </a:xfrm>
          <a:custGeom>
            <a:avLst/>
            <a:gdLst/>
            <a:ahLst/>
            <a:cxnLst/>
            <a:rect l="l" t="t" r="r" b="b"/>
            <a:pathLst>
              <a:path w="12446" h="12698" extrusionOk="0">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chemeClr val="accent1">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 name="Google Shape;6619;p63">
            <a:extLst>
              <a:ext uri="{FF2B5EF4-FFF2-40B4-BE49-F238E27FC236}">
                <a16:creationId xmlns:a16="http://schemas.microsoft.com/office/drawing/2014/main" id="{BEB6E1FF-D846-DEA9-0A69-754E883EE538}"/>
              </a:ext>
            </a:extLst>
          </p:cNvPr>
          <p:cNvGrpSpPr/>
          <p:nvPr/>
        </p:nvGrpSpPr>
        <p:grpSpPr>
          <a:xfrm>
            <a:off x="4612307" y="3513724"/>
            <a:ext cx="478437" cy="361060"/>
            <a:chOff x="-47523400" y="3973950"/>
            <a:chExt cx="300100" cy="228425"/>
          </a:xfrm>
          <a:solidFill>
            <a:schemeClr val="accent1">
              <a:lumMod val="60000"/>
              <a:lumOff val="40000"/>
            </a:schemeClr>
          </a:solidFill>
        </p:grpSpPr>
        <p:sp>
          <p:nvSpPr>
            <p:cNvPr id="39" name="Google Shape;6620;p63">
              <a:extLst>
                <a:ext uri="{FF2B5EF4-FFF2-40B4-BE49-F238E27FC236}">
                  <a16:creationId xmlns:a16="http://schemas.microsoft.com/office/drawing/2014/main" id="{CBB982E4-4377-229E-4041-4043B53A50EB}"/>
                </a:ext>
              </a:extLst>
            </p:cNvPr>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6621;p63">
              <a:extLst>
                <a:ext uri="{FF2B5EF4-FFF2-40B4-BE49-F238E27FC236}">
                  <a16:creationId xmlns:a16="http://schemas.microsoft.com/office/drawing/2014/main" id="{853B2D54-13B7-90E9-BF9D-6738E35B3CE1}"/>
                </a:ext>
              </a:extLst>
            </p:cNvPr>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6622;p63">
              <a:extLst>
                <a:ext uri="{FF2B5EF4-FFF2-40B4-BE49-F238E27FC236}">
                  <a16:creationId xmlns:a16="http://schemas.microsoft.com/office/drawing/2014/main" id="{14A42E43-5483-4121-3A3A-758AC4F25DB1}"/>
                </a:ext>
              </a:extLst>
            </p:cNvPr>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6623;p63">
              <a:extLst>
                <a:ext uri="{FF2B5EF4-FFF2-40B4-BE49-F238E27FC236}">
                  <a16:creationId xmlns:a16="http://schemas.microsoft.com/office/drawing/2014/main" id="{C9CE99A7-DE57-495A-81A5-6C4FCDBCD895}"/>
                </a:ext>
              </a:extLst>
            </p:cNvPr>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6624;p63">
              <a:extLst>
                <a:ext uri="{FF2B5EF4-FFF2-40B4-BE49-F238E27FC236}">
                  <a16:creationId xmlns:a16="http://schemas.microsoft.com/office/drawing/2014/main" id="{111E6A97-74D6-D1BD-455C-2EAAAC395E3D}"/>
                </a:ext>
              </a:extLst>
            </p:cNvPr>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pic>
        <p:nvPicPr>
          <p:cNvPr id="186" name="Google Shape;186;p30"/>
          <p:cNvPicPr preferRelativeResize="0"/>
          <p:nvPr/>
        </p:nvPicPr>
        <p:blipFill rotWithShape="1">
          <a:blip r:embed="rId3">
            <a:alphaModFix amt="51000"/>
          </a:blip>
          <a:srcRect l="54065" t="20933" b="13814"/>
          <a:stretch/>
        </p:blipFill>
        <p:spPr>
          <a:xfrm>
            <a:off x="6647550" y="0"/>
            <a:ext cx="2496450" cy="2191525"/>
          </a:xfrm>
          <a:prstGeom prst="rect">
            <a:avLst/>
          </a:prstGeom>
          <a:noFill/>
          <a:ln>
            <a:noFill/>
          </a:ln>
        </p:spPr>
      </p:pic>
      <p:pic>
        <p:nvPicPr>
          <p:cNvPr id="187" name="Google Shape;187;p30"/>
          <p:cNvPicPr preferRelativeResize="0"/>
          <p:nvPr/>
        </p:nvPicPr>
        <p:blipFill rotWithShape="1">
          <a:blip r:embed="rId3">
            <a:alphaModFix amt="51000"/>
          </a:blip>
          <a:srcRect t="20933" b="13814"/>
          <a:stretch/>
        </p:blipFill>
        <p:spPr>
          <a:xfrm>
            <a:off x="-1407947" y="2343996"/>
            <a:ext cx="5156599" cy="2079325"/>
          </a:xfrm>
          <a:prstGeom prst="rect">
            <a:avLst/>
          </a:prstGeom>
          <a:noFill/>
          <a:ln>
            <a:noFill/>
          </a:ln>
        </p:spPr>
      </p:pic>
      <p:sp>
        <p:nvSpPr>
          <p:cNvPr id="188" name="Google Shape;188;p30"/>
          <p:cNvSpPr txBox="1">
            <a:spLocks noGrp="1"/>
          </p:cNvSpPr>
          <p:nvPr>
            <p:ph type="title" idx="4294967295"/>
          </p:nvPr>
        </p:nvSpPr>
        <p:spPr>
          <a:xfrm>
            <a:off x="281388" y="946150"/>
            <a:ext cx="4334344" cy="89855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IMPLEMENTATION</a:t>
            </a:r>
            <a:endParaRPr dirty="0"/>
          </a:p>
        </p:txBody>
      </p:sp>
      <p:sp>
        <p:nvSpPr>
          <p:cNvPr id="189" name="Google Shape;189;p30"/>
          <p:cNvSpPr txBox="1">
            <a:spLocks noGrp="1"/>
          </p:cNvSpPr>
          <p:nvPr>
            <p:ph type="title" idx="4294967295"/>
          </p:nvPr>
        </p:nvSpPr>
        <p:spPr>
          <a:xfrm>
            <a:off x="0" y="1582738"/>
            <a:ext cx="1265238" cy="112077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07</a:t>
            </a:r>
            <a:endParaRPr dirty="0"/>
          </a:p>
        </p:txBody>
      </p:sp>
      <p:pic>
        <p:nvPicPr>
          <p:cNvPr id="5" name="Picture 4">
            <a:extLst>
              <a:ext uri="{FF2B5EF4-FFF2-40B4-BE49-F238E27FC236}">
                <a16:creationId xmlns:a16="http://schemas.microsoft.com/office/drawing/2014/main" id="{C975A3A9-2DC7-3A88-C052-D8C8EFD5F35E}"/>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contrast="-40000"/>
                    </a14:imgEffect>
                  </a14:imgLayer>
                </a14:imgProps>
              </a:ext>
            </a:extLst>
          </a:blip>
          <a:stretch>
            <a:fillRect/>
          </a:stretch>
        </p:blipFill>
        <p:spPr>
          <a:xfrm>
            <a:off x="3578086" y="0"/>
            <a:ext cx="5565913" cy="5143500"/>
          </a:xfrm>
          <a:prstGeom prst="rect">
            <a:avLst/>
          </a:prstGeom>
        </p:spPr>
      </p:pic>
    </p:spTree>
    <p:extLst>
      <p:ext uri="{BB962C8B-B14F-4D97-AF65-F5344CB8AC3E}">
        <p14:creationId xmlns:p14="http://schemas.microsoft.com/office/powerpoint/2010/main" val="2509011318"/>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2F12C-51F7-F743-5FEA-205D8A179913}"/>
              </a:ext>
            </a:extLst>
          </p:cNvPr>
          <p:cNvSpPr>
            <a:spLocks noGrp="1"/>
          </p:cNvSpPr>
          <p:nvPr>
            <p:ph type="title" idx="4294967295"/>
          </p:nvPr>
        </p:nvSpPr>
        <p:spPr>
          <a:xfrm>
            <a:off x="386421" y="169032"/>
            <a:ext cx="7702550" cy="573088"/>
          </a:xfrm>
        </p:spPr>
        <p:txBody>
          <a:bodyPr/>
          <a:lstStyle/>
          <a:p>
            <a:r>
              <a:rPr lang="en-US" dirty="0"/>
              <a:t>CROSS INDUSTRY STANDARD PROCESS (CRISP)</a:t>
            </a:r>
            <a:endParaRPr lang="en-TZ" dirty="0"/>
          </a:p>
        </p:txBody>
      </p:sp>
      <p:sp>
        <p:nvSpPr>
          <p:cNvPr id="4" name="Rectangle: Rounded Corners 3">
            <a:extLst>
              <a:ext uri="{FF2B5EF4-FFF2-40B4-BE49-F238E27FC236}">
                <a16:creationId xmlns:a16="http://schemas.microsoft.com/office/drawing/2014/main" id="{43B130B6-8CDE-80D3-4225-11E0D8E1E787}"/>
              </a:ext>
            </a:extLst>
          </p:cNvPr>
          <p:cNvSpPr/>
          <p:nvPr/>
        </p:nvSpPr>
        <p:spPr>
          <a:xfrm>
            <a:off x="91822" y="1029203"/>
            <a:ext cx="1744629" cy="4036344"/>
          </a:xfrm>
          <a:prstGeom prst="roundRect">
            <a:avLst/>
          </a:prstGeom>
          <a:solidFill>
            <a:schemeClr val="tx1">
              <a:lumMod val="25000"/>
              <a:lumOff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Phudu" panose="020B0604020202020204" charset="0"/>
              <a:cs typeface="Phudu" panose="020B0604020202020204" charset="0"/>
            </a:endParaRPr>
          </a:p>
          <a:p>
            <a:pPr algn="ctr"/>
            <a:endParaRPr lang="en-US" dirty="0">
              <a:latin typeface="Phudu" panose="020B0604020202020204" charset="0"/>
              <a:cs typeface="Phudu" panose="020B0604020202020204" charset="0"/>
            </a:endParaRPr>
          </a:p>
          <a:p>
            <a:pPr algn="ctr"/>
            <a:endParaRPr lang="en-US" dirty="0">
              <a:latin typeface="Phudu" panose="020B0604020202020204" charset="0"/>
              <a:cs typeface="Phudu" panose="020B0604020202020204" charset="0"/>
            </a:endParaRPr>
          </a:p>
          <a:p>
            <a:pPr algn="ctr"/>
            <a:endParaRPr lang="en-US" dirty="0">
              <a:latin typeface="Phudu" panose="020B0604020202020204" charset="0"/>
              <a:cs typeface="Phudu" panose="020B0604020202020204" charset="0"/>
            </a:endParaRPr>
          </a:p>
          <a:p>
            <a:pPr algn="ctr"/>
            <a:endParaRPr lang="en-US" dirty="0">
              <a:latin typeface="Phudu" panose="020B0604020202020204" charset="0"/>
              <a:cs typeface="Phudu" panose="020B0604020202020204" charset="0"/>
            </a:endParaRPr>
          </a:p>
          <a:p>
            <a:pPr algn="ctr"/>
            <a:endParaRPr lang="en-US" dirty="0">
              <a:latin typeface="Phudu" panose="020B0604020202020204" charset="0"/>
              <a:cs typeface="Phudu" panose="020B0604020202020204" charset="0"/>
            </a:endParaRPr>
          </a:p>
          <a:p>
            <a:pPr algn="ctr"/>
            <a:endParaRPr lang="en-US" dirty="0">
              <a:latin typeface="Phudu" panose="020B0604020202020204" charset="0"/>
              <a:cs typeface="Phudu" panose="020B0604020202020204" charset="0"/>
            </a:endParaRPr>
          </a:p>
          <a:p>
            <a:pPr algn="ctr"/>
            <a:endParaRPr lang="en-US" dirty="0">
              <a:latin typeface="Phudu" panose="020B0604020202020204" charset="0"/>
              <a:cs typeface="Phudu" panose="020B0604020202020204" charset="0"/>
            </a:endParaRPr>
          </a:p>
          <a:p>
            <a:pPr algn="ctr"/>
            <a:endParaRPr lang="en-US" dirty="0">
              <a:latin typeface="Phudu" panose="020B0604020202020204" charset="0"/>
              <a:cs typeface="Phudu" panose="020B0604020202020204" charset="0"/>
            </a:endParaRPr>
          </a:p>
          <a:p>
            <a:pPr algn="ctr"/>
            <a:endParaRPr lang="en-US" dirty="0">
              <a:latin typeface="Phudu" panose="020B0604020202020204" charset="0"/>
              <a:cs typeface="Phudu" panose="020B0604020202020204" charset="0"/>
            </a:endParaRPr>
          </a:p>
          <a:p>
            <a:pPr algn="ctr"/>
            <a:endParaRPr lang="en-US" dirty="0">
              <a:latin typeface="Phudu" panose="020B0604020202020204" charset="0"/>
              <a:cs typeface="Phudu" panose="020B0604020202020204" charset="0"/>
            </a:endParaRPr>
          </a:p>
          <a:p>
            <a:pPr algn="ctr"/>
            <a:endParaRPr lang="en-US" dirty="0">
              <a:latin typeface="Phudu" panose="020B0604020202020204" charset="0"/>
              <a:cs typeface="Phudu" panose="020B0604020202020204" charset="0"/>
            </a:endParaRPr>
          </a:p>
          <a:p>
            <a:pPr algn="ctr"/>
            <a:endParaRPr lang="en-US" dirty="0">
              <a:latin typeface="Phudu" panose="020B0604020202020204" charset="0"/>
              <a:cs typeface="Phudu" panose="020B0604020202020204" charset="0"/>
            </a:endParaRPr>
          </a:p>
          <a:p>
            <a:pPr algn="ctr"/>
            <a:endParaRPr lang="en-US" dirty="0">
              <a:latin typeface="Phudu" panose="020B0604020202020204" charset="0"/>
              <a:cs typeface="Phudu" panose="020B0604020202020204" charset="0"/>
            </a:endParaRPr>
          </a:p>
          <a:p>
            <a:pPr algn="ctr"/>
            <a:endParaRPr lang="en-US" dirty="0">
              <a:latin typeface="Phudu" panose="020B0604020202020204" charset="0"/>
              <a:cs typeface="Phudu" panose="020B0604020202020204" charset="0"/>
            </a:endParaRPr>
          </a:p>
          <a:p>
            <a:r>
              <a:rPr lang="en-US" b="1" dirty="0">
                <a:solidFill>
                  <a:schemeClr val="bg2">
                    <a:lumMod val="50000"/>
                  </a:schemeClr>
                </a:solidFill>
                <a:latin typeface="Phudu" panose="020B0604020202020204" charset="0"/>
                <a:cs typeface="Phudu" panose="020B0604020202020204" charset="0"/>
              </a:rPr>
              <a:t>DATA AND BUSINESS UNDERSTANDING</a:t>
            </a:r>
          </a:p>
          <a:p>
            <a:pPr marL="285750" indent="-285750">
              <a:buFont typeface="Arial" panose="020B0604020202020204" pitchFamily="34" charset="0"/>
              <a:buChar char="•"/>
            </a:pPr>
            <a:r>
              <a:rPr lang="en-US" dirty="0">
                <a:solidFill>
                  <a:schemeClr val="accent2"/>
                </a:solidFill>
                <a:latin typeface="Proxima Nova" panose="020B0604020202020204" charset="0"/>
                <a:cs typeface="Chakra Petch" panose="020B0604020202020204" charset="-34"/>
              </a:rPr>
              <a:t>Define project objectives and requirements</a:t>
            </a:r>
          </a:p>
          <a:p>
            <a:pPr marL="285750" indent="-285750">
              <a:buFont typeface="Arial" panose="020B0604020202020204" pitchFamily="34" charset="0"/>
              <a:buChar char="•"/>
            </a:pPr>
            <a:r>
              <a:rPr lang="en-US" dirty="0">
                <a:solidFill>
                  <a:schemeClr val="accent2"/>
                </a:solidFill>
                <a:latin typeface="Proxima Nova" panose="020B0604020202020204" charset="0"/>
                <a:cs typeface="Chakra Petch" panose="020B0604020202020204" charset="-34"/>
              </a:rPr>
              <a:t>Understand the business application</a:t>
            </a:r>
          </a:p>
          <a:p>
            <a:pPr marL="285750" indent="-285750">
              <a:buFont typeface="Arial" panose="020B0604020202020204" pitchFamily="34" charset="0"/>
              <a:buChar char="•"/>
            </a:pPr>
            <a:r>
              <a:rPr lang="en-US" dirty="0">
                <a:solidFill>
                  <a:schemeClr val="accent2"/>
                </a:solidFill>
                <a:latin typeface="Proxima Nova" panose="020B0604020202020204" charset="0"/>
                <a:cs typeface="Chakra Petch" panose="020B0604020202020204" charset="-34"/>
              </a:rPr>
              <a:t>Understand the data and its source</a:t>
            </a:r>
          </a:p>
          <a:p>
            <a:pPr algn="ctr"/>
            <a:endParaRPr lang="en-US" b="1" dirty="0">
              <a:latin typeface="Phudu" panose="020B0604020202020204" charset="0"/>
              <a:cs typeface="Phudu" panose="020B0604020202020204" charset="0"/>
            </a:endParaRPr>
          </a:p>
          <a:p>
            <a:pPr algn="ctr"/>
            <a:endParaRPr lang="en-US" b="1" dirty="0">
              <a:latin typeface="Phudu" panose="020B0604020202020204" charset="0"/>
              <a:cs typeface="Phudu" panose="020B0604020202020204" charset="0"/>
            </a:endParaRPr>
          </a:p>
          <a:p>
            <a:pPr algn="ctr"/>
            <a:endParaRPr lang="en-US" b="1" dirty="0">
              <a:latin typeface="Phudu" panose="020B0604020202020204" charset="0"/>
              <a:cs typeface="Phudu" panose="020B0604020202020204" charset="0"/>
            </a:endParaRPr>
          </a:p>
          <a:p>
            <a:pPr algn="ctr"/>
            <a:endParaRPr lang="en-US" b="1" dirty="0">
              <a:latin typeface="Phudu" panose="020B0604020202020204" charset="0"/>
              <a:cs typeface="Phudu" panose="020B0604020202020204" charset="0"/>
            </a:endParaRPr>
          </a:p>
          <a:p>
            <a:pPr algn="ctr"/>
            <a:endParaRPr lang="en-US" b="1" dirty="0">
              <a:latin typeface="Phudu" panose="020B0604020202020204" charset="0"/>
              <a:cs typeface="Phudu" panose="020B0604020202020204" charset="0"/>
            </a:endParaRPr>
          </a:p>
          <a:p>
            <a:pPr algn="ctr"/>
            <a:endParaRPr lang="en-US" b="1" dirty="0">
              <a:latin typeface="Phudu" panose="020B0604020202020204" charset="0"/>
              <a:cs typeface="Phudu" panose="020B0604020202020204" charset="0"/>
            </a:endParaRPr>
          </a:p>
          <a:p>
            <a:pPr algn="ctr"/>
            <a:endParaRPr lang="en-US" b="1" dirty="0">
              <a:latin typeface="Phudu" panose="020B0604020202020204" charset="0"/>
              <a:cs typeface="Phudu" panose="020B0604020202020204" charset="0"/>
            </a:endParaRPr>
          </a:p>
          <a:p>
            <a:pPr algn="ctr"/>
            <a:endParaRPr lang="en-US" b="1" dirty="0">
              <a:latin typeface="Phudu" panose="020B0604020202020204" charset="0"/>
              <a:cs typeface="Phudu" panose="020B0604020202020204" charset="0"/>
            </a:endParaRPr>
          </a:p>
          <a:p>
            <a:pPr algn="ctr"/>
            <a:endParaRPr lang="en-US" b="1" dirty="0">
              <a:latin typeface="Phudu" panose="020B0604020202020204" charset="0"/>
              <a:cs typeface="Phudu" panose="020B0604020202020204" charset="0"/>
            </a:endParaRPr>
          </a:p>
          <a:p>
            <a:pPr algn="ctr"/>
            <a:endParaRPr lang="en-US" b="1" dirty="0">
              <a:latin typeface="Phudu" panose="020B0604020202020204" charset="0"/>
              <a:cs typeface="Phudu" panose="020B0604020202020204" charset="0"/>
            </a:endParaRPr>
          </a:p>
          <a:p>
            <a:pPr algn="ctr"/>
            <a:endParaRPr lang="en-US" b="1" dirty="0">
              <a:latin typeface="Phudu" panose="020B0604020202020204" charset="0"/>
              <a:cs typeface="Phudu" panose="020B0604020202020204" charset="0"/>
            </a:endParaRPr>
          </a:p>
          <a:p>
            <a:pPr algn="ctr"/>
            <a:endParaRPr lang="en-US" b="1" dirty="0">
              <a:latin typeface="Phudu" panose="020B0604020202020204" charset="0"/>
              <a:cs typeface="Phudu" panose="020B0604020202020204" charset="0"/>
            </a:endParaRPr>
          </a:p>
          <a:p>
            <a:pPr algn="ctr"/>
            <a:endParaRPr lang="en-US" b="1" dirty="0">
              <a:latin typeface="Phudu" panose="020B0604020202020204" charset="0"/>
              <a:cs typeface="Phudu" panose="020B0604020202020204" charset="0"/>
            </a:endParaRPr>
          </a:p>
          <a:p>
            <a:pPr algn="ctr"/>
            <a:endParaRPr lang="en-US" b="1" dirty="0">
              <a:latin typeface="Phudu" panose="020B0604020202020204" charset="0"/>
              <a:cs typeface="Phudu" panose="020B0604020202020204" charset="0"/>
            </a:endParaRPr>
          </a:p>
          <a:p>
            <a:pPr algn="ctr"/>
            <a:endParaRPr lang="en-US" b="1" dirty="0">
              <a:latin typeface="Phudu" panose="020B0604020202020204" charset="0"/>
              <a:cs typeface="Phudu" panose="020B0604020202020204" charset="0"/>
            </a:endParaRPr>
          </a:p>
          <a:p>
            <a:pPr algn="ctr"/>
            <a:endParaRPr lang="en-US" b="1" dirty="0">
              <a:latin typeface="Phudu" panose="020B0604020202020204" charset="0"/>
              <a:cs typeface="Phudu" panose="020B0604020202020204" charset="0"/>
            </a:endParaRPr>
          </a:p>
          <a:p>
            <a:pPr algn="ctr"/>
            <a:endParaRPr lang="en-US" b="1" dirty="0">
              <a:latin typeface="Phudu" panose="020B0604020202020204" charset="0"/>
              <a:cs typeface="Phudu" panose="020B0604020202020204" charset="0"/>
            </a:endParaRPr>
          </a:p>
          <a:p>
            <a:pPr algn="ctr"/>
            <a:endParaRPr lang="en-US" b="1" dirty="0">
              <a:latin typeface="Phudu" panose="020B0604020202020204" charset="0"/>
              <a:cs typeface="Phudu" panose="020B0604020202020204" charset="0"/>
            </a:endParaRPr>
          </a:p>
          <a:p>
            <a:pPr algn="ctr"/>
            <a:endParaRPr lang="en-TZ" b="1" dirty="0">
              <a:latin typeface="Phudu" panose="020B0604020202020204" charset="0"/>
              <a:cs typeface="Phudu" panose="020B0604020202020204" charset="0"/>
            </a:endParaRPr>
          </a:p>
        </p:txBody>
      </p:sp>
      <p:sp>
        <p:nvSpPr>
          <p:cNvPr id="13" name="Rectangle: Rounded Corners 12">
            <a:extLst>
              <a:ext uri="{FF2B5EF4-FFF2-40B4-BE49-F238E27FC236}">
                <a16:creationId xmlns:a16="http://schemas.microsoft.com/office/drawing/2014/main" id="{D7488DD8-C7EB-C63F-D572-272CE5777C1D}"/>
              </a:ext>
            </a:extLst>
          </p:cNvPr>
          <p:cNvSpPr/>
          <p:nvPr/>
        </p:nvSpPr>
        <p:spPr>
          <a:xfrm>
            <a:off x="1881001" y="1047695"/>
            <a:ext cx="1744629" cy="4036344"/>
          </a:xfrm>
          <a:prstGeom prst="roundRect">
            <a:avLst/>
          </a:prstGeom>
          <a:solidFill>
            <a:schemeClr val="bg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latin typeface="Phudu" panose="020B0604020202020204" charset="0"/>
              <a:cs typeface="Phudu" panose="020B0604020202020204" charset="0"/>
            </a:endParaRPr>
          </a:p>
          <a:p>
            <a:pPr algn="ctr"/>
            <a:endParaRPr lang="en-US" b="1" dirty="0">
              <a:latin typeface="Phudu" panose="020B0604020202020204" charset="0"/>
              <a:cs typeface="Phudu" panose="020B0604020202020204" charset="0"/>
            </a:endParaRPr>
          </a:p>
          <a:p>
            <a:pPr algn="ctr"/>
            <a:endParaRPr lang="en-US" b="1" dirty="0">
              <a:latin typeface="Phudu" panose="020B0604020202020204" charset="0"/>
              <a:cs typeface="Phudu" panose="020B0604020202020204" charset="0"/>
            </a:endParaRPr>
          </a:p>
          <a:p>
            <a:pPr algn="ctr"/>
            <a:endParaRPr lang="en-US" b="1" dirty="0">
              <a:latin typeface="Phudu" panose="020B0604020202020204" charset="0"/>
              <a:cs typeface="Phudu" panose="020B0604020202020204" charset="0"/>
            </a:endParaRPr>
          </a:p>
          <a:p>
            <a:pPr algn="ctr"/>
            <a:endParaRPr lang="en-US" b="1" dirty="0">
              <a:latin typeface="Phudu" panose="020B0604020202020204" charset="0"/>
              <a:cs typeface="Phudu" panose="020B0604020202020204" charset="0"/>
            </a:endParaRPr>
          </a:p>
          <a:p>
            <a:pPr algn="ctr"/>
            <a:endParaRPr lang="en-US" b="1" dirty="0">
              <a:latin typeface="Phudu" panose="020B0604020202020204" charset="0"/>
              <a:cs typeface="Phudu" panose="020B0604020202020204" charset="0"/>
            </a:endParaRPr>
          </a:p>
          <a:p>
            <a:pPr algn="ctr"/>
            <a:endParaRPr lang="en-US" b="1" dirty="0">
              <a:latin typeface="Phudu" panose="020B0604020202020204" charset="0"/>
              <a:cs typeface="Phudu" panose="020B0604020202020204" charset="0"/>
            </a:endParaRPr>
          </a:p>
          <a:p>
            <a:pPr algn="ctr"/>
            <a:endParaRPr lang="en-US" b="1" dirty="0">
              <a:latin typeface="Phudu" panose="020B0604020202020204" charset="0"/>
              <a:cs typeface="Phudu" panose="020B0604020202020204" charset="0"/>
            </a:endParaRPr>
          </a:p>
          <a:p>
            <a:pPr algn="ctr"/>
            <a:endParaRPr lang="en-US" b="1" dirty="0">
              <a:latin typeface="Phudu" panose="020B0604020202020204" charset="0"/>
              <a:cs typeface="Phudu" panose="020B0604020202020204" charset="0"/>
            </a:endParaRPr>
          </a:p>
          <a:p>
            <a:pPr algn="ctr"/>
            <a:endParaRPr lang="en-US" b="1" dirty="0">
              <a:latin typeface="Phudu" panose="020B0604020202020204" charset="0"/>
              <a:cs typeface="Phudu" panose="020B0604020202020204" charset="0"/>
            </a:endParaRPr>
          </a:p>
          <a:p>
            <a:pPr algn="ctr"/>
            <a:endParaRPr lang="en-US" b="1" dirty="0">
              <a:latin typeface="Phudu" panose="020B0604020202020204" charset="0"/>
              <a:cs typeface="Phudu" panose="020B0604020202020204" charset="0"/>
            </a:endParaRPr>
          </a:p>
          <a:p>
            <a:pPr algn="ctr"/>
            <a:endParaRPr lang="en-US" b="1" dirty="0">
              <a:latin typeface="Phudu" panose="020B0604020202020204" charset="0"/>
              <a:cs typeface="Phudu" panose="020B0604020202020204" charset="0"/>
            </a:endParaRPr>
          </a:p>
          <a:p>
            <a:pPr algn="ctr"/>
            <a:endParaRPr lang="en-US" b="1" dirty="0">
              <a:latin typeface="Phudu" panose="020B0604020202020204" charset="0"/>
              <a:cs typeface="Phudu" panose="020B0604020202020204" charset="0"/>
            </a:endParaRPr>
          </a:p>
          <a:p>
            <a:pPr algn="ctr"/>
            <a:endParaRPr lang="en-US" b="1" dirty="0">
              <a:latin typeface="Phudu" panose="020B0604020202020204" charset="0"/>
              <a:cs typeface="Phudu" panose="020B0604020202020204" charset="0"/>
            </a:endParaRPr>
          </a:p>
          <a:p>
            <a:pPr algn="ctr"/>
            <a:endParaRPr lang="en-US" b="1" dirty="0">
              <a:latin typeface="Phudu" panose="020B0604020202020204" charset="0"/>
              <a:cs typeface="Phudu" panose="020B0604020202020204" charset="0"/>
            </a:endParaRPr>
          </a:p>
          <a:p>
            <a:pPr algn="ctr"/>
            <a:endParaRPr lang="en-US" b="1" dirty="0">
              <a:latin typeface="Phudu" panose="020B0604020202020204" charset="0"/>
              <a:cs typeface="Phudu" panose="020B0604020202020204" charset="0"/>
            </a:endParaRPr>
          </a:p>
          <a:p>
            <a:r>
              <a:rPr lang="en-US" b="1" dirty="0">
                <a:solidFill>
                  <a:schemeClr val="bg2">
                    <a:lumMod val="50000"/>
                  </a:schemeClr>
                </a:solidFill>
                <a:latin typeface="Phudu" panose="020B0604020202020204" charset="0"/>
                <a:cs typeface="Phudu" panose="020B0604020202020204" charset="0"/>
              </a:rPr>
              <a:t>DATA PREPARATION</a:t>
            </a:r>
          </a:p>
          <a:p>
            <a:pPr marL="285750" indent="-285750">
              <a:buFont typeface="Arial" panose="020B0604020202020204" pitchFamily="34" charset="0"/>
              <a:buChar char="•"/>
            </a:pPr>
            <a:r>
              <a:rPr lang="en-US" dirty="0">
                <a:latin typeface="Proxima Nova" panose="020B0604020202020204" charset="0"/>
                <a:cs typeface="Chakra Petch" panose="020B0604020202020204" charset="-34"/>
              </a:rPr>
              <a:t>Handling missing values and duplicates</a:t>
            </a:r>
          </a:p>
          <a:p>
            <a:pPr marL="285750" indent="-285750">
              <a:buFont typeface="Arial" panose="020B0604020202020204" pitchFamily="34" charset="0"/>
              <a:buChar char="•"/>
            </a:pPr>
            <a:r>
              <a:rPr lang="en-US" dirty="0">
                <a:latin typeface="Proxima Nova" panose="020B0604020202020204" charset="0"/>
                <a:cs typeface="Chakra Petch" panose="020B0604020202020204" charset="-34"/>
              </a:rPr>
              <a:t>Data visualization</a:t>
            </a:r>
          </a:p>
          <a:p>
            <a:pPr marL="285750" indent="-285750">
              <a:buFont typeface="Arial" panose="020B0604020202020204" pitchFamily="34" charset="0"/>
              <a:buChar char="•"/>
            </a:pPr>
            <a:r>
              <a:rPr lang="en-US" dirty="0">
                <a:latin typeface="Proxima Nova" panose="020B0604020202020204" charset="0"/>
                <a:cs typeface="Chakra Petch" panose="020B0604020202020204" charset="-34"/>
              </a:rPr>
              <a:t>Feature Engineering</a:t>
            </a:r>
          </a:p>
          <a:p>
            <a:pPr marL="285750" indent="-285750" algn="ctr">
              <a:buFont typeface="Arial" panose="020B0604020202020204" pitchFamily="34" charset="0"/>
              <a:buChar char="•"/>
            </a:pPr>
            <a:endParaRPr lang="en-US" dirty="0">
              <a:latin typeface="Chakra Petch" panose="020B0604020202020204" charset="-34"/>
              <a:cs typeface="Chakra Petch" panose="020B0604020202020204" charset="-34"/>
            </a:endParaRPr>
          </a:p>
          <a:p>
            <a:pPr marL="285750" indent="-285750" algn="ctr">
              <a:buFont typeface="Arial" panose="020B0604020202020204" pitchFamily="34" charset="0"/>
              <a:buChar char="•"/>
            </a:pPr>
            <a:endParaRPr lang="en-US" dirty="0">
              <a:latin typeface="Chakra Petch" panose="020B0604020202020204" charset="-34"/>
              <a:cs typeface="Chakra Petch" panose="020B0604020202020204" charset="-34"/>
            </a:endParaRPr>
          </a:p>
          <a:p>
            <a:pPr marL="285750" indent="-285750" algn="ctr">
              <a:buFont typeface="Arial" panose="020B0604020202020204" pitchFamily="34" charset="0"/>
              <a:buChar char="•"/>
            </a:pPr>
            <a:endParaRPr lang="en-US" dirty="0">
              <a:latin typeface="Chakra Petch" panose="020B0604020202020204" charset="-34"/>
              <a:cs typeface="Chakra Petch" panose="020B0604020202020204" charset="-34"/>
            </a:endParaRPr>
          </a:p>
          <a:p>
            <a:pPr marL="285750" indent="-285750" algn="ctr">
              <a:buFont typeface="Arial" panose="020B0604020202020204" pitchFamily="34" charset="0"/>
              <a:buChar char="•"/>
            </a:pPr>
            <a:endParaRPr lang="en-US" dirty="0">
              <a:latin typeface="Chakra Petch" panose="020B0604020202020204" charset="-34"/>
              <a:cs typeface="Chakra Petch" panose="020B0604020202020204" charset="-34"/>
            </a:endParaRPr>
          </a:p>
          <a:p>
            <a:pPr algn="ctr"/>
            <a:endParaRPr lang="en-US" dirty="0">
              <a:latin typeface="Chakra Petch" panose="020B0604020202020204" charset="-34"/>
              <a:cs typeface="Chakra Petch" panose="020B0604020202020204" charset="-34"/>
            </a:endParaRPr>
          </a:p>
          <a:p>
            <a:pPr algn="ctr"/>
            <a:endParaRPr lang="en-US" b="1" dirty="0">
              <a:latin typeface="Phudu" panose="020B0604020202020204" charset="0"/>
              <a:cs typeface="Phudu" panose="020B0604020202020204" charset="0"/>
            </a:endParaRPr>
          </a:p>
          <a:p>
            <a:pPr algn="ctr"/>
            <a:endParaRPr lang="en-US" b="1" dirty="0">
              <a:latin typeface="Phudu" panose="020B0604020202020204" charset="0"/>
              <a:cs typeface="Phudu" panose="020B0604020202020204" charset="0"/>
            </a:endParaRPr>
          </a:p>
          <a:p>
            <a:pPr algn="ctr"/>
            <a:endParaRPr lang="en-US" b="1" dirty="0">
              <a:latin typeface="Phudu" panose="020B0604020202020204" charset="0"/>
              <a:cs typeface="Phudu" panose="020B0604020202020204" charset="0"/>
            </a:endParaRPr>
          </a:p>
          <a:p>
            <a:pPr algn="ctr"/>
            <a:endParaRPr lang="en-US" b="1" dirty="0">
              <a:latin typeface="Phudu" panose="020B0604020202020204" charset="0"/>
              <a:cs typeface="Phudu" panose="020B0604020202020204" charset="0"/>
            </a:endParaRPr>
          </a:p>
          <a:p>
            <a:pPr algn="ctr"/>
            <a:endParaRPr lang="en-US" b="1" dirty="0">
              <a:latin typeface="Phudu" panose="020B0604020202020204" charset="0"/>
              <a:cs typeface="Phudu" panose="020B0604020202020204" charset="0"/>
            </a:endParaRPr>
          </a:p>
          <a:p>
            <a:pPr algn="ctr"/>
            <a:endParaRPr lang="en-US" b="1" dirty="0">
              <a:latin typeface="Phudu" panose="020B0604020202020204" charset="0"/>
              <a:cs typeface="Phudu" panose="020B0604020202020204" charset="0"/>
            </a:endParaRPr>
          </a:p>
          <a:p>
            <a:pPr algn="ctr"/>
            <a:endParaRPr lang="en-US" b="1" dirty="0">
              <a:latin typeface="Phudu" panose="020B0604020202020204" charset="0"/>
              <a:cs typeface="Phudu" panose="020B0604020202020204" charset="0"/>
            </a:endParaRPr>
          </a:p>
          <a:p>
            <a:pPr algn="ctr"/>
            <a:endParaRPr lang="en-US" b="1" dirty="0">
              <a:latin typeface="Phudu" panose="020B0604020202020204" charset="0"/>
              <a:cs typeface="Phudu" panose="020B0604020202020204" charset="0"/>
            </a:endParaRPr>
          </a:p>
          <a:p>
            <a:pPr algn="ctr"/>
            <a:endParaRPr lang="en-US" b="1" dirty="0">
              <a:latin typeface="Phudu" panose="020B0604020202020204" charset="0"/>
              <a:cs typeface="Phudu" panose="020B0604020202020204" charset="0"/>
            </a:endParaRPr>
          </a:p>
          <a:p>
            <a:pPr algn="ctr"/>
            <a:endParaRPr lang="en-US" b="1" dirty="0">
              <a:latin typeface="Phudu" panose="020B0604020202020204" charset="0"/>
              <a:cs typeface="Phudu" panose="020B0604020202020204" charset="0"/>
            </a:endParaRPr>
          </a:p>
          <a:p>
            <a:pPr algn="ctr"/>
            <a:endParaRPr lang="en-US" b="1" dirty="0">
              <a:latin typeface="Phudu" panose="020B0604020202020204" charset="0"/>
              <a:cs typeface="Phudu" panose="020B0604020202020204" charset="0"/>
            </a:endParaRPr>
          </a:p>
          <a:p>
            <a:pPr algn="ctr"/>
            <a:endParaRPr lang="en-US" b="1" dirty="0">
              <a:latin typeface="Phudu" panose="020B0604020202020204" charset="0"/>
              <a:cs typeface="Phudu" panose="020B0604020202020204" charset="0"/>
            </a:endParaRPr>
          </a:p>
          <a:p>
            <a:pPr algn="ctr"/>
            <a:endParaRPr lang="en-US" b="1" dirty="0">
              <a:latin typeface="Phudu" panose="020B0604020202020204" charset="0"/>
              <a:cs typeface="Phudu" panose="020B0604020202020204" charset="0"/>
            </a:endParaRPr>
          </a:p>
          <a:p>
            <a:pPr algn="ctr"/>
            <a:endParaRPr lang="en-US" b="1" dirty="0">
              <a:latin typeface="Phudu" panose="020B0604020202020204" charset="0"/>
              <a:cs typeface="Phudu" panose="020B0604020202020204" charset="0"/>
            </a:endParaRPr>
          </a:p>
          <a:p>
            <a:pPr algn="ctr"/>
            <a:endParaRPr lang="en-US" b="1" dirty="0">
              <a:latin typeface="Phudu" panose="020B0604020202020204" charset="0"/>
              <a:cs typeface="Phudu" panose="020B0604020202020204" charset="0"/>
            </a:endParaRPr>
          </a:p>
          <a:p>
            <a:pPr algn="ctr"/>
            <a:endParaRPr lang="en-US" b="1" dirty="0">
              <a:latin typeface="Phudu" panose="020B0604020202020204" charset="0"/>
              <a:cs typeface="Phudu" panose="020B0604020202020204" charset="0"/>
            </a:endParaRPr>
          </a:p>
          <a:p>
            <a:pPr algn="ctr"/>
            <a:endParaRPr lang="en-US" b="1" dirty="0">
              <a:latin typeface="Phudu" panose="020B0604020202020204" charset="0"/>
              <a:cs typeface="Phudu" panose="020B0604020202020204" charset="0"/>
            </a:endParaRPr>
          </a:p>
          <a:p>
            <a:pPr algn="ctr"/>
            <a:endParaRPr lang="en-US" b="1" dirty="0">
              <a:latin typeface="Phudu" panose="020B0604020202020204" charset="0"/>
              <a:cs typeface="Phudu" panose="020B0604020202020204" charset="0"/>
            </a:endParaRPr>
          </a:p>
          <a:p>
            <a:pPr algn="ctr"/>
            <a:endParaRPr lang="en-TZ" b="1" dirty="0">
              <a:latin typeface="Phudu" panose="020B0604020202020204" charset="0"/>
              <a:cs typeface="Phudu" panose="020B0604020202020204" charset="0"/>
            </a:endParaRPr>
          </a:p>
        </p:txBody>
      </p:sp>
      <p:sp>
        <p:nvSpPr>
          <p:cNvPr id="14" name="Rectangle: Rounded Corners 13">
            <a:extLst>
              <a:ext uri="{FF2B5EF4-FFF2-40B4-BE49-F238E27FC236}">
                <a16:creationId xmlns:a16="http://schemas.microsoft.com/office/drawing/2014/main" id="{33D1CBB5-F61B-87A4-5AC4-F3E79DA669B3}"/>
              </a:ext>
            </a:extLst>
          </p:cNvPr>
          <p:cNvSpPr/>
          <p:nvPr/>
        </p:nvSpPr>
        <p:spPr>
          <a:xfrm>
            <a:off x="3699685" y="1047695"/>
            <a:ext cx="1744629" cy="4036344"/>
          </a:xfrm>
          <a:prstGeom prst="roundRect">
            <a:avLst/>
          </a:prstGeom>
          <a:solidFill>
            <a:schemeClr val="tx1">
              <a:lumMod val="25000"/>
              <a:lumOff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latin typeface="Phudu" panose="020B0604020202020204" charset="0"/>
              <a:cs typeface="Phudu" panose="020B0604020202020204" charset="0"/>
            </a:endParaRPr>
          </a:p>
          <a:p>
            <a:pPr algn="ctr"/>
            <a:endParaRPr lang="en-US" b="1" dirty="0">
              <a:latin typeface="Phudu" panose="020B0604020202020204" charset="0"/>
              <a:cs typeface="Phudu" panose="020B0604020202020204" charset="0"/>
            </a:endParaRPr>
          </a:p>
          <a:p>
            <a:pPr algn="ctr"/>
            <a:endParaRPr lang="en-US" b="1" dirty="0">
              <a:latin typeface="Phudu" panose="020B0604020202020204" charset="0"/>
              <a:cs typeface="Phudu" panose="020B0604020202020204" charset="0"/>
            </a:endParaRPr>
          </a:p>
          <a:p>
            <a:pPr algn="ctr"/>
            <a:endParaRPr lang="en-US" b="1" dirty="0">
              <a:latin typeface="Phudu" panose="020B0604020202020204" charset="0"/>
              <a:cs typeface="Phudu" panose="020B0604020202020204" charset="0"/>
            </a:endParaRPr>
          </a:p>
          <a:p>
            <a:pPr algn="ctr"/>
            <a:endParaRPr lang="en-US" b="1" dirty="0">
              <a:latin typeface="Phudu" panose="020B0604020202020204" charset="0"/>
              <a:cs typeface="Phudu" panose="020B0604020202020204" charset="0"/>
            </a:endParaRPr>
          </a:p>
          <a:p>
            <a:pPr algn="ctr"/>
            <a:endParaRPr lang="en-US" b="1" dirty="0">
              <a:latin typeface="Phudu" panose="020B0604020202020204" charset="0"/>
              <a:cs typeface="Phudu" panose="020B0604020202020204" charset="0"/>
            </a:endParaRPr>
          </a:p>
          <a:p>
            <a:pPr algn="ctr"/>
            <a:endParaRPr lang="en-US" b="1" dirty="0">
              <a:latin typeface="Phudu" panose="020B0604020202020204" charset="0"/>
              <a:cs typeface="Phudu" panose="020B0604020202020204" charset="0"/>
            </a:endParaRPr>
          </a:p>
          <a:p>
            <a:pPr algn="ctr"/>
            <a:endParaRPr lang="en-US" b="1" dirty="0">
              <a:latin typeface="Phudu" panose="020B0604020202020204" charset="0"/>
              <a:cs typeface="Phudu" panose="020B0604020202020204" charset="0"/>
            </a:endParaRPr>
          </a:p>
          <a:p>
            <a:pPr algn="ctr"/>
            <a:endParaRPr lang="en-US" b="1" dirty="0">
              <a:latin typeface="Phudu" panose="020B0604020202020204" charset="0"/>
              <a:cs typeface="Phudu" panose="020B0604020202020204" charset="0"/>
            </a:endParaRPr>
          </a:p>
          <a:p>
            <a:pPr algn="ctr"/>
            <a:endParaRPr lang="en-US" b="1" dirty="0">
              <a:latin typeface="Phudu" panose="020B0604020202020204" charset="0"/>
              <a:cs typeface="Phudu" panose="020B0604020202020204" charset="0"/>
            </a:endParaRPr>
          </a:p>
          <a:p>
            <a:pPr algn="ctr"/>
            <a:endParaRPr lang="en-US" b="1" dirty="0">
              <a:latin typeface="Phudu" panose="020B0604020202020204" charset="0"/>
              <a:cs typeface="Phudu" panose="020B0604020202020204" charset="0"/>
            </a:endParaRPr>
          </a:p>
          <a:p>
            <a:pPr algn="ctr"/>
            <a:endParaRPr lang="en-US" b="1" dirty="0">
              <a:latin typeface="Phudu" panose="020B0604020202020204" charset="0"/>
              <a:cs typeface="Phudu" panose="020B0604020202020204" charset="0"/>
            </a:endParaRPr>
          </a:p>
          <a:p>
            <a:pPr algn="ctr"/>
            <a:endParaRPr lang="en-US" b="1" dirty="0">
              <a:latin typeface="Phudu" panose="020B0604020202020204" charset="0"/>
              <a:cs typeface="Phudu" panose="020B0604020202020204" charset="0"/>
            </a:endParaRPr>
          </a:p>
          <a:p>
            <a:pPr algn="ctr"/>
            <a:endParaRPr lang="en-US" b="1" dirty="0">
              <a:latin typeface="Phudu" panose="020B0604020202020204" charset="0"/>
              <a:cs typeface="Phudu" panose="020B0604020202020204" charset="0"/>
            </a:endParaRPr>
          </a:p>
          <a:p>
            <a:pPr algn="ctr"/>
            <a:endParaRPr lang="en-US" b="1" dirty="0">
              <a:latin typeface="Phudu" panose="020B0604020202020204" charset="0"/>
              <a:cs typeface="Phudu" panose="020B0604020202020204" charset="0"/>
            </a:endParaRPr>
          </a:p>
          <a:p>
            <a:pPr algn="ctr"/>
            <a:endParaRPr lang="en-US" b="1" dirty="0">
              <a:latin typeface="Phudu" panose="020B0604020202020204" charset="0"/>
              <a:cs typeface="Phudu" panose="020B0604020202020204" charset="0"/>
            </a:endParaRPr>
          </a:p>
          <a:p>
            <a:pPr algn="ctr"/>
            <a:endParaRPr lang="en-US" b="1" dirty="0">
              <a:latin typeface="Phudu" panose="020B0604020202020204" charset="0"/>
              <a:cs typeface="Phudu" panose="020B0604020202020204" charset="0"/>
            </a:endParaRPr>
          </a:p>
          <a:p>
            <a:r>
              <a:rPr lang="en-US" b="1" dirty="0">
                <a:solidFill>
                  <a:schemeClr val="bg2">
                    <a:lumMod val="50000"/>
                  </a:schemeClr>
                </a:solidFill>
                <a:latin typeface="Phudu" panose="020B0604020202020204" charset="0"/>
                <a:cs typeface="Phudu" panose="020B0604020202020204" charset="0"/>
              </a:rPr>
              <a:t>MODELLING</a:t>
            </a:r>
          </a:p>
          <a:p>
            <a:pPr marL="285750" indent="-285750">
              <a:buFont typeface="Arial" panose="020B0604020202020204" pitchFamily="34" charset="0"/>
              <a:buChar char="•"/>
            </a:pPr>
            <a:r>
              <a:rPr lang="en-US" dirty="0">
                <a:latin typeface="Proxima Nova" panose="020B0604020202020204" charset="0"/>
                <a:cs typeface="Chakra Petch" panose="020B0604020202020204" charset="-34"/>
              </a:rPr>
              <a:t>Algorithm selection</a:t>
            </a:r>
          </a:p>
          <a:p>
            <a:pPr marL="285750" indent="-285750">
              <a:buFont typeface="Arial" panose="020B0604020202020204" pitchFamily="34" charset="0"/>
              <a:buChar char="•"/>
            </a:pPr>
            <a:r>
              <a:rPr lang="en-US" dirty="0">
                <a:latin typeface="Proxima Nova" panose="020B0604020202020204" charset="0"/>
                <a:cs typeface="Chakra Petch" panose="020B0604020202020204" charset="-34"/>
              </a:rPr>
              <a:t>Training</a:t>
            </a:r>
          </a:p>
          <a:p>
            <a:pPr marL="285750" indent="-285750">
              <a:buFont typeface="Arial" panose="020B0604020202020204" pitchFamily="34" charset="0"/>
              <a:buChar char="•"/>
            </a:pPr>
            <a:r>
              <a:rPr lang="en-US" dirty="0">
                <a:latin typeface="Proxima Nova" panose="020B0604020202020204" charset="0"/>
                <a:cs typeface="Chakra Petch" panose="020B0604020202020204" charset="-34"/>
              </a:rPr>
              <a:t>Model </a:t>
            </a:r>
            <a:r>
              <a:rPr lang="en-US" dirty="0" err="1">
                <a:latin typeface="Proxima Nova" panose="020B0604020202020204" charset="0"/>
                <a:cs typeface="Chakra Petch" panose="020B0604020202020204" charset="-34"/>
              </a:rPr>
              <a:t>Optimisation</a:t>
            </a:r>
            <a:endParaRPr lang="en-US" dirty="0">
              <a:latin typeface="Proxima Nova" panose="020B0604020202020204" charset="0"/>
              <a:cs typeface="Chakra Petch" panose="020B0604020202020204" charset="-34"/>
            </a:endParaRPr>
          </a:p>
          <a:p>
            <a:pPr marL="285750" indent="-285750">
              <a:buFont typeface="Arial" panose="020B0604020202020204" pitchFamily="34" charset="0"/>
              <a:buChar char="•"/>
            </a:pPr>
            <a:endParaRPr lang="en-US" dirty="0">
              <a:latin typeface="Chakra Petch" panose="020B0604020202020204" charset="-34"/>
              <a:cs typeface="Chakra Petch" panose="020B0604020202020204" charset="-34"/>
            </a:endParaRPr>
          </a:p>
          <a:p>
            <a:endParaRPr lang="en-US" dirty="0">
              <a:latin typeface="Chakra Petch" panose="020B0604020202020204" charset="-34"/>
              <a:cs typeface="Chakra Petch" panose="020B0604020202020204" charset="-34"/>
            </a:endParaRPr>
          </a:p>
          <a:p>
            <a:pPr marL="285750" indent="-285750">
              <a:buFont typeface="Arial" panose="020B0604020202020204" pitchFamily="34" charset="0"/>
              <a:buChar char="•"/>
            </a:pPr>
            <a:endParaRPr lang="en-US" dirty="0">
              <a:latin typeface="Chakra Petch" panose="020B0604020202020204" charset="-34"/>
              <a:cs typeface="Chakra Petch" panose="020B0604020202020204" charset="-34"/>
            </a:endParaRPr>
          </a:p>
          <a:p>
            <a:endParaRPr lang="en-US" dirty="0">
              <a:latin typeface="Chakra Petch" panose="020B0604020202020204" charset="-34"/>
              <a:cs typeface="Chakra Petch" panose="020B0604020202020204" charset="-34"/>
            </a:endParaRPr>
          </a:p>
          <a:p>
            <a:pPr marL="285750" indent="-285750">
              <a:buFont typeface="Arial" panose="020B0604020202020204" pitchFamily="34" charset="0"/>
              <a:buChar char="•"/>
            </a:pPr>
            <a:endParaRPr lang="en-US" dirty="0">
              <a:latin typeface="Chakra Petch" panose="020B0604020202020204" charset="-34"/>
              <a:cs typeface="Chakra Petch" panose="020B0604020202020204" charset="-34"/>
            </a:endParaRPr>
          </a:p>
          <a:p>
            <a:pPr marL="285750" indent="-285750">
              <a:buFont typeface="Arial" panose="020B0604020202020204" pitchFamily="34" charset="0"/>
              <a:buChar char="•"/>
            </a:pPr>
            <a:endParaRPr lang="en-US" dirty="0">
              <a:latin typeface="Chakra Petch" panose="020B0604020202020204" charset="-34"/>
              <a:cs typeface="Chakra Petch" panose="020B0604020202020204" charset="-34"/>
            </a:endParaRPr>
          </a:p>
          <a:p>
            <a:pPr marL="285750" indent="-285750">
              <a:buFont typeface="Arial" panose="020B0604020202020204" pitchFamily="34" charset="0"/>
              <a:buChar char="•"/>
            </a:pPr>
            <a:endParaRPr lang="en-US" dirty="0">
              <a:latin typeface="Chakra Petch" panose="020B0604020202020204" charset="-34"/>
              <a:cs typeface="Chakra Petch" panose="020B0604020202020204" charset="-34"/>
            </a:endParaRPr>
          </a:p>
          <a:p>
            <a:pPr marL="285750" indent="-285750">
              <a:buFont typeface="Arial" panose="020B0604020202020204" pitchFamily="34" charset="0"/>
              <a:buChar char="•"/>
            </a:pPr>
            <a:endParaRPr lang="en-US" dirty="0">
              <a:latin typeface="Chakra Petch" panose="020B0604020202020204" charset="-34"/>
              <a:cs typeface="Chakra Petch" panose="020B0604020202020204" charset="-34"/>
            </a:endParaRPr>
          </a:p>
          <a:p>
            <a:pPr marL="285750" indent="-285750">
              <a:buFont typeface="Arial" panose="020B0604020202020204" pitchFamily="34" charset="0"/>
              <a:buChar char="•"/>
            </a:pPr>
            <a:endParaRPr lang="en-US" dirty="0">
              <a:latin typeface="Chakra Petch" panose="020B0604020202020204" charset="-34"/>
              <a:cs typeface="Chakra Petch" panose="020B0604020202020204" charset="-34"/>
            </a:endParaRPr>
          </a:p>
          <a:p>
            <a:pPr marL="285750" indent="-285750">
              <a:buFont typeface="Arial" panose="020B0604020202020204" pitchFamily="34" charset="0"/>
              <a:buChar char="•"/>
            </a:pPr>
            <a:endParaRPr lang="en-US" dirty="0">
              <a:latin typeface="Chakra Petch" panose="020B0604020202020204" charset="-34"/>
              <a:cs typeface="Chakra Petch" panose="020B0604020202020204" charset="-34"/>
            </a:endParaRPr>
          </a:p>
          <a:p>
            <a:pPr marL="285750" indent="-285750">
              <a:buFont typeface="Arial" panose="020B0604020202020204" pitchFamily="34" charset="0"/>
              <a:buChar char="•"/>
            </a:pPr>
            <a:endParaRPr lang="en-US" dirty="0">
              <a:latin typeface="Chakra Petch" panose="020B0604020202020204" charset="-34"/>
              <a:cs typeface="Chakra Petch" panose="020B0604020202020204" charset="-34"/>
            </a:endParaRPr>
          </a:p>
          <a:p>
            <a:pPr marL="285750" indent="-285750">
              <a:buFont typeface="Arial" panose="020B0604020202020204" pitchFamily="34" charset="0"/>
              <a:buChar char="•"/>
            </a:pPr>
            <a:endParaRPr lang="en-US" dirty="0">
              <a:latin typeface="Chakra Petch" panose="020B0604020202020204" charset="-34"/>
              <a:cs typeface="Chakra Petch" panose="020B0604020202020204" charset="-34"/>
            </a:endParaRPr>
          </a:p>
          <a:p>
            <a:pPr marL="285750" indent="-285750">
              <a:buFont typeface="Arial" panose="020B0604020202020204" pitchFamily="34" charset="0"/>
              <a:buChar char="•"/>
            </a:pPr>
            <a:endParaRPr lang="en-US" dirty="0">
              <a:latin typeface="Chakra Petch" panose="020B0604020202020204" charset="-34"/>
              <a:cs typeface="Chakra Petch" panose="020B0604020202020204" charset="-34"/>
            </a:endParaRPr>
          </a:p>
          <a:p>
            <a:endParaRPr lang="en-US" dirty="0">
              <a:latin typeface="Chakra Petch" panose="020B0604020202020204" charset="-34"/>
              <a:cs typeface="Chakra Petch" panose="020B0604020202020204" charset="-34"/>
            </a:endParaRPr>
          </a:p>
          <a:p>
            <a:endParaRPr lang="en-US" dirty="0">
              <a:latin typeface="Chakra Petch" panose="020B0604020202020204" charset="-34"/>
              <a:cs typeface="Chakra Petch" panose="020B0604020202020204" charset="-34"/>
            </a:endParaRPr>
          </a:p>
          <a:p>
            <a:endParaRPr lang="en-US" dirty="0">
              <a:latin typeface="Chakra Petch" panose="020B0604020202020204" charset="-34"/>
              <a:cs typeface="Chakra Petch" panose="020B0604020202020204" charset="-34"/>
            </a:endParaRPr>
          </a:p>
          <a:p>
            <a:endParaRPr lang="en-US" dirty="0">
              <a:latin typeface="Chakra Petch" panose="020B0604020202020204" charset="-34"/>
              <a:cs typeface="Chakra Petch" panose="020B0604020202020204" charset="-34"/>
            </a:endParaRPr>
          </a:p>
          <a:p>
            <a:endParaRPr lang="en-US" dirty="0">
              <a:latin typeface="Chakra Petch" panose="020B0604020202020204" charset="-34"/>
              <a:cs typeface="Chakra Petch" panose="020B0604020202020204" charset="-34"/>
            </a:endParaRPr>
          </a:p>
          <a:p>
            <a:endParaRPr lang="en-US" dirty="0">
              <a:latin typeface="Chakra Petch" panose="020B0604020202020204" charset="-34"/>
              <a:cs typeface="Chakra Petch" panose="020B0604020202020204" charset="-34"/>
            </a:endParaRPr>
          </a:p>
          <a:p>
            <a:endParaRPr lang="en-US" dirty="0">
              <a:latin typeface="Chakra Petch" panose="020B0604020202020204" charset="-34"/>
              <a:cs typeface="Chakra Petch" panose="020B0604020202020204" charset="-34"/>
            </a:endParaRPr>
          </a:p>
          <a:p>
            <a:pPr algn="ctr"/>
            <a:endParaRPr lang="en-US" b="1" dirty="0">
              <a:latin typeface="Phudu" panose="020B0604020202020204" charset="0"/>
              <a:cs typeface="Phudu" panose="020B0604020202020204" charset="0"/>
            </a:endParaRPr>
          </a:p>
          <a:p>
            <a:pPr algn="ctr"/>
            <a:endParaRPr lang="en-US" b="1" dirty="0">
              <a:latin typeface="Phudu" panose="020B0604020202020204" charset="0"/>
              <a:cs typeface="Phudu" panose="020B0604020202020204" charset="0"/>
            </a:endParaRPr>
          </a:p>
          <a:p>
            <a:pPr algn="ctr"/>
            <a:endParaRPr lang="en-US" b="1" dirty="0">
              <a:latin typeface="Phudu" panose="020B0604020202020204" charset="0"/>
              <a:cs typeface="Phudu" panose="020B0604020202020204" charset="0"/>
            </a:endParaRPr>
          </a:p>
          <a:p>
            <a:pPr algn="ctr"/>
            <a:endParaRPr lang="en-US" b="1" dirty="0">
              <a:latin typeface="Phudu" panose="020B0604020202020204" charset="0"/>
              <a:cs typeface="Phudu" panose="020B0604020202020204" charset="0"/>
            </a:endParaRPr>
          </a:p>
          <a:p>
            <a:endParaRPr lang="en-US" dirty="0">
              <a:latin typeface="Chakra Petch" panose="020B0604020202020204" charset="-34"/>
              <a:cs typeface="Chakra Petch" panose="020B0604020202020204" charset="-34"/>
            </a:endParaRPr>
          </a:p>
          <a:p>
            <a:endParaRPr lang="en-US" dirty="0">
              <a:latin typeface="Chakra Petch" panose="020B0604020202020204" charset="-34"/>
              <a:cs typeface="Chakra Petch" panose="020B0604020202020204" charset="-34"/>
            </a:endParaRPr>
          </a:p>
          <a:p>
            <a:endParaRPr lang="en-US" dirty="0">
              <a:latin typeface="Chakra Petch" panose="020B0604020202020204" charset="-34"/>
              <a:cs typeface="Chakra Petch" panose="020B0604020202020204" charset="-34"/>
            </a:endParaRPr>
          </a:p>
          <a:p>
            <a:endParaRPr lang="en-US" dirty="0">
              <a:latin typeface="Chakra Petch" panose="020B0604020202020204" charset="-34"/>
              <a:cs typeface="Chakra Petch" panose="020B0604020202020204" charset="-34"/>
            </a:endParaRPr>
          </a:p>
          <a:p>
            <a:endParaRPr lang="en-TZ" dirty="0">
              <a:latin typeface="Chakra Petch" panose="020B0604020202020204" charset="-34"/>
              <a:cs typeface="Chakra Petch" panose="020B0604020202020204" charset="-34"/>
            </a:endParaRPr>
          </a:p>
        </p:txBody>
      </p:sp>
      <p:sp>
        <p:nvSpPr>
          <p:cNvPr id="15" name="Rectangle: Rounded Corners 14">
            <a:extLst>
              <a:ext uri="{FF2B5EF4-FFF2-40B4-BE49-F238E27FC236}">
                <a16:creationId xmlns:a16="http://schemas.microsoft.com/office/drawing/2014/main" id="{D356D77B-03BD-909E-0450-6B709DFEBEB8}"/>
              </a:ext>
            </a:extLst>
          </p:cNvPr>
          <p:cNvSpPr/>
          <p:nvPr/>
        </p:nvSpPr>
        <p:spPr>
          <a:xfrm>
            <a:off x="5518369" y="1047695"/>
            <a:ext cx="1744629" cy="4036344"/>
          </a:xfrm>
          <a:prstGeom prst="roundRect">
            <a:avLst/>
          </a:prstGeom>
          <a:solidFill>
            <a:schemeClr val="bg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Chakra Petch" panose="020B0604020202020204" charset="-34"/>
              <a:cs typeface="Chakra Petch" panose="020B0604020202020204" charset="-34"/>
            </a:endParaRPr>
          </a:p>
          <a:p>
            <a:pPr marL="285750" indent="-285750" algn="ctr">
              <a:buFont typeface="Arial" panose="020B0604020202020204" pitchFamily="34" charset="0"/>
              <a:buChar char="•"/>
            </a:pPr>
            <a:endParaRPr lang="en-US" dirty="0">
              <a:latin typeface="Chakra Petch" panose="020B0604020202020204" charset="-34"/>
              <a:cs typeface="Chakra Petch" panose="020B0604020202020204" charset="-34"/>
            </a:endParaRPr>
          </a:p>
          <a:p>
            <a:pPr marL="285750" indent="-285750" algn="ctr">
              <a:buFont typeface="Arial" panose="020B0604020202020204" pitchFamily="34" charset="0"/>
              <a:buChar char="•"/>
            </a:pPr>
            <a:endParaRPr lang="en-US" dirty="0">
              <a:latin typeface="Chakra Petch" panose="020B0604020202020204" charset="-34"/>
              <a:cs typeface="Chakra Petch" panose="020B0604020202020204" charset="-34"/>
            </a:endParaRPr>
          </a:p>
          <a:p>
            <a:pPr algn="ctr"/>
            <a:endParaRPr lang="en-US" dirty="0">
              <a:latin typeface="Chakra Petch" panose="020B0604020202020204" charset="-34"/>
              <a:cs typeface="Chakra Petch" panose="020B0604020202020204" charset="-34"/>
            </a:endParaRPr>
          </a:p>
          <a:p>
            <a:pPr marL="285750" indent="-285750" algn="ctr">
              <a:buFont typeface="Arial" panose="020B0604020202020204" pitchFamily="34" charset="0"/>
              <a:buChar char="•"/>
            </a:pPr>
            <a:endParaRPr lang="en-US" dirty="0">
              <a:latin typeface="Chakra Petch" panose="020B0604020202020204" charset="-34"/>
              <a:cs typeface="Chakra Petch" panose="020B0604020202020204" charset="-34"/>
            </a:endParaRPr>
          </a:p>
          <a:p>
            <a:r>
              <a:rPr lang="en-US" b="1" dirty="0">
                <a:solidFill>
                  <a:schemeClr val="bg2">
                    <a:lumMod val="50000"/>
                  </a:schemeClr>
                </a:solidFill>
                <a:latin typeface="Phudu" panose="020B0604020202020204" charset="0"/>
                <a:cs typeface="Phudu" panose="020B0604020202020204" charset="0"/>
              </a:rPr>
              <a:t>EVALUATION</a:t>
            </a:r>
          </a:p>
          <a:p>
            <a:pPr marL="285750" indent="-285750">
              <a:buFont typeface="Arial" panose="020B0604020202020204" pitchFamily="34" charset="0"/>
              <a:buChar char="•"/>
            </a:pPr>
            <a:r>
              <a:rPr lang="en-US" dirty="0">
                <a:latin typeface="Proxima Nova" panose="020B0604020202020204" charset="0"/>
                <a:cs typeface="Chakra Petch" panose="020B0604020202020204" charset="-34"/>
              </a:rPr>
              <a:t>Model evaluation using RMSE, MAE, MSE AND </a:t>
            </a:r>
            <a:r>
              <a:rPr lang="en-TZ" dirty="0">
                <a:latin typeface="Proxima Nova" panose="020B0604020202020204" charset="0"/>
                <a:cs typeface="Chakra Petch" panose="020B0604020202020204" charset="-34"/>
              </a:rPr>
              <a:t>R2 SCORE</a:t>
            </a:r>
          </a:p>
          <a:p>
            <a:pPr marL="285750" indent="-285750" algn="ctr">
              <a:buFont typeface="Arial" panose="020B0604020202020204" pitchFamily="34" charset="0"/>
              <a:buChar char="•"/>
            </a:pPr>
            <a:endParaRPr lang="en-TZ" dirty="0">
              <a:latin typeface="Chakra Petch" panose="020B0604020202020204" charset="-34"/>
              <a:cs typeface="Chakra Petch" panose="020B0604020202020204" charset="-34"/>
            </a:endParaRPr>
          </a:p>
          <a:p>
            <a:pPr marL="285750" indent="-285750" algn="ctr">
              <a:buFont typeface="Arial" panose="020B0604020202020204" pitchFamily="34" charset="0"/>
              <a:buChar char="•"/>
            </a:pPr>
            <a:endParaRPr lang="en-TZ" dirty="0">
              <a:latin typeface="Chakra Petch" panose="020B0604020202020204" charset="-34"/>
              <a:cs typeface="Chakra Petch" panose="020B0604020202020204" charset="-34"/>
            </a:endParaRPr>
          </a:p>
          <a:p>
            <a:pPr marL="285750" indent="-285750" algn="ctr">
              <a:buFont typeface="Arial" panose="020B0604020202020204" pitchFamily="34" charset="0"/>
              <a:buChar char="•"/>
            </a:pPr>
            <a:endParaRPr lang="en-TZ" dirty="0">
              <a:latin typeface="Chakra Petch" panose="020B0604020202020204" charset="-34"/>
              <a:cs typeface="Chakra Petch" panose="020B0604020202020204" charset="-34"/>
            </a:endParaRPr>
          </a:p>
          <a:p>
            <a:pPr marL="285750" indent="-285750" algn="ctr">
              <a:buFont typeface="Arial" panose="020B0604020202020204" pitchFamily="34" charset="0"/>
              <a:buChar char="•"/>
            </a:pPr>
            <a:endParaRPr lang="en-TZ" dirty="0">
              <a:latin typeface="Chakra Petch" panose="020B0604020202020204" charset="-34"/>
              <a:cs typeface="Chakra Petch" panose="020B0604020202020204" charset="-34"/>
            </a:endParaRPr>
          </a:p>
          <a:p>
            <a:pPr marL="285750" indent="-285750" algn="ctr">
              <a:buFont typeface="Arial" panose="020B0604020202020204" pitchFamily="34" charset="0"/>
              <a:buChar char="•"/>
            </a:pPr>
            <a:endParaRPr lang="en-TZ" dirty="0">
              <a:latin typeface="Chakra Petch" panose="020B0604020202020204" charset="-34"/>
              <a:cs typeface="Chakra Petch" panose="020B0604020202020204" charset="-34"/>
            </a:endParaRPr>
          </a:p>
          <a:p>
            <a:pPr marL="285750" indent="-285750" algn="ctr">
              <a:buFont typeface="Arial" panose="020B0604020202020204" pitchFamily="34" charset="0"/>
              <a:buChar char="•"/>
            </a:pPr>
            <a:endParaRPr lang="en-TZ" dirty="0">
              <a:latin typeface="Chakra Petch" panose="020B0604020202020204" charset="-34"/>
              <a:cs typeface="Chakra Petch" panose="020B0604020202020204" charset="-34"/>
            </a:endParaRPr>
          </a:p>
          <a:p>
            <a:pPr marL="285750" indent="-285750" algn="ctr">
              <a:buFont typeface="Arial" panose="020B0604020202020204" pitchFamily="34" charset="0"/>
              <a:buChar char="•"/>
            </a:pPr>
            <a:endParaRPr lang="en-TZ" dirty="0">
              <a:latin typeface="Chakra Petch" panose="020B0604020202020204" charset="-34"/>
              <a:cs typeface="Chakra Petch" panose="020B0604020202020204" charset="-34"/>
            </a:endParaRPr>
          </a:p>
          <a:p>
            <a:pPr marL="285750" indent="-285750" algn="ctr">
              <a:buFont typeface="Arial" panose="020B0604020202020204" pitchFamily="34" charset="0"/>
              <a:buChar char="•"/>
            </a:pPr>
            <a:endParaRPr lang="en-US" dirty="0">
              <a:latin typeface="Chakra Petch" panose="020B0604020202020204" charset="-34"/>
              <a:cs typeface="Chakra Petch" panose="020B0604020202020204" charset="-34"/>
            </a:endParaRPr>
          </a:p>
          <a:p>
            <a:pPr marL="285750" indent="-285750" algn="ctr">
              <a:buFont typeface="Arial" panose="020B0604020202020204" pitchFamily="34" charset="0"/>
              <a:buChar char="•"/>
            </a:pPr>
            <a:endParaRPr lang="en-US" dirty="0">
              <a:latin typeface="Chakra Petch" panose="020B0604020202020204" charset="-34"/>
              <a:cs typeface="Chakra Petch" panose="020B0604020202020204" charset="-34"/>
            </a:endParaRPr>
          </a:p>
          <a:p>
            <a:pPr marL="285750" indent="-285750" algn="ctr">
              <a:buFont typeface="Arial" panose="020B0604020202020204" pitchFamily="34" charset="0"/>
              <a:buChar char="•"/>
            </a:pPr>
            <a:endParaRPr lang="en-US" dirty="0">
              <a:latin typeface="Chakra Petch" panose="020B0604020202020204" charset="-34"/>
              <a:cs typeface="Chakra Petch" panose="020B0604020202020204" charset="-34"/>
            </a:endParaRPr>
          </a:p>
          <a:p>
            <a:pPr marL="285750" indent="-285750" algn="ctr">
              <a:buFont typeface="Arial" panose="020B0604020202020204" pitchFamily="34" charset="0"/>
              <a:buChar char="•"/>
            </a:pPr>
            <a:endParaRPr lang="en-US" dirty="0">
              <a:latin typeface="Chakra Petch" panose="020B0604020202020204" charset="-34"/>
              <a:cs typeface="Chakra Petch" panose="020B0604020202020204" charset="-34"/>
            </a:endParaRPr>
          </a:p>
          <a:p>
            <a:pPr marL="285750" indent="-285750" algn="ctr">
              <a:buFont typeface="Arial" panose="020B0604020202020204" pitchFamily="34" charset="0"/>
              <a:buChar char="•"/>
            </a:pPr>
            <a:endParaRPr lang="en-US" dirty="0">
              <a:latin typeface="Chakra Petch" panose="020B0604020202020204" charset="-34"/>
              <a:cs typeface="Chakra Petch" panose="020B0604020202020204" charset="-34"/>
            </a:endParaRPr>
          </a:p>
          <a:p>
            <a:pPr marL="285750" indent="-285750" algn="ctr">
              <a:buFont typeface="Arial" panose="020B0604020202020204" pitchFamily="34" charset="0"/>
              <a:buChar char="•"/>
            </a:pPr>
            <a:endParaRPr lang="en-US" dirty="0">
              <a:latin typeface="Chakra Petch" panose="020B0604020202020204" charset="-34"/>
              <a:cs typeface="Chakra Petch" panose="020B0604020202020204" charset="-34"/>
            </a:endParaRPr>
          </a:p>
          <a:p>
            <a:pPr marL="285750" indent="-285750" algn="ctr">
              <a:buFont typeface="Arial" panose="020B0604020202020204" pitchFamily="34" charset="0"/>
              <a:buChar char="•"/>
            </a:pPr>
            <a:endParaRPr lang="en-US" dirty="0">
              <a:latin typeface="Chakra Petch" panose="020B0604020202020204" charset="-34"/>
              <a:cs typeface="Chakra Petch" panose="020B0604020202020204" charset="-34"/>
            </a:endParaRPr>
          </a:p>
          <a:p>
            <a:pPr algn="ctr"/>
            <a:endParaRPr lang="en-US" dirty="0">
              <a:latin typeface="Chakra Petch" panose="020B0604020202020204" charset="-34"/>
              <a:cs typeface="Chakra Petch" panose="020B0604020202020204" charset="-34"/>
            </a:endParaRPr>
          </a:p>
          <a:p>
            <a:pPr algn="ctr"/>
            <a:endParaRPr lang="en-TZ" dirty="0">
              <a:latin typeface="Chakra Petch" panose="020B0604020202020204" charset="-34"/>
              <a:cs typeface="Chakra Petch" panose="020B0604020202020204" charset="-34"/>
            </a:endParaRPr>
          </a:p>
        </p:txBody>
      </p:sp>
      <p:sp>
        <p:nvSpPr>
          <p:cNvPr id="16" name="Rectangle: Rounded Corners 15">
            <a:extLst>
              <a:ext uri="{FF2B5EF4-FFF2-40B4-BE49-F238E27FC236}">
                <a16:creationId xmlns:a16="http://schemas.microsoft.com/office/drawing/2014/main" id="{79F717AF-3441-47AF-B4FB-AADCE5359C5F}"/>
              </a:ext>
            </a:extLst>
          </p:cNvPr>
          <p:cNvSpPr/>
          <p:nvPr/>
        </p:nvSpPr>
        <p:spPr>
          <a:xfrm>
            <a:off x="7337053" y="1029203"/>
            <a:ext cx="1744629" cy="4036344"/>
          </a:xfrm>
          <a:prstGeom prst="roundRect">
            <a:avLst/>
          </a:prstGeom>
          <a:solidFill>
            <a:schemeClr val="tx1">
              <a:lumMod val="25000"/>
              <a:lumOff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b="1" dirty="0">
                <a:solidFill>
                  <a:schemeClr val="bg2">
                    <a:lumMod val="50000"/>
                  </a:schemeClr>
                </a:solidFill>
                <a:latin typeface="Phudu" panose="020B0604020202020204" charset="0"/>
                <a:cs typeface="Phudu" panose="020B0604020202020204" charset="0"/>
              </a:rPr>
              <a:t>DEPLOYMENT</a:t>
            </a:r>
            <a:endParaRPr lang="en-US" dirty="0">
              <a:solidFill>
                <a:schemeClr val="bg2">
                  <a:lumMod val="50000"/>
                </a:schemeClr>
              </a:solidFill>
              <a:latin typeface="Chakra Petch" panose="020B0604020202020204" charset="-34"/>
              <a:cs typeface="Chakra Petch" panose="020B0604020202020204" charset="-34"/>
            </a:endParaRPr>
          </a:p>
          <a:p>
            <a:pPr marL="285750" indent="-285750">
              <a:buFont typeface="Arial" panose="020B0604020202020204" pitchFamily="34" charset="0"/>
              <a:buChar char="•"/>
            </a:pPr>
            <a:r>
              <a:rPr lang="en-US" dirty="0">
                <a:latin typeface="Proxima Nova" panose="020B0604020202020204" charset="0"/>
                <a:cs typeface="Chakra Petch" panose="020B0604020202020204" charset="-34"/>
              </a:rPr>
              <a:t>Web-based application</a:t>
            </a:r>
          </a:p>
          <a:p>
            <a:pPr marL="285750" indent="-285750">
              <a:buFont typeface="Arial" panose="020B0604020202020204" pitchFamily="34" charset="0"/>
              <a:buChar char="•"/>
            </a:pPr>
            <a:endParaRPr lang="en-US" dirty="0">
              <a:latin typeface="Chakra Petch" panose="020B0604020202020204" charset="-34"/>
              <a:cs typeface="Chakra Petch" panose="020B0604020202020204" charset="-34"/>
            </a:endParaRPr>
          </a:p>
          <a:p>
            <a:pPr marL="285750" indent="-285750">
              <a:buFont typeface="Arial" panose="020B0604020202020204" pitchFamily="34" charset="0"/>
              <a:buChar char="•"/>
            </a:pPr>
            <a:endParaRPr lang="en-US" dirty="0">
              <a:latin typeface="Chakra Petch" panose="020B0604020202020204" charset="-34"/>
              <a:cs typeface="Chakra Petch" panose="020B0604020202020204" charset="-34"/>
            </a:endParaRPr>
          </a:p>
          <a:p>
            <a:pPr marL="285750" indent="-285750">
              <a:buFont typeface="Arial" panose="020B0604020202020204" pitchFamily="34" charset="0"/>
              <a:buChar char="•"/>
            </a:pPr>
            <a:endParaRPr lang="en-US" dirty="0">
              <a:latin typeface="Chakra Petch" panose="020B0604020202020204" charset="-34"/>
              <a:cs typeface="Chakra Petch" panose="020B0604020202020204" charset="-34"/>
            </a:endParaRPr>
          </a:p>
          <a:p>
            <a:pPr marL="285750" indent="-285750">
              <a:buFont typeface="Arial" panose="020B0604020202020204" pitchFamily="34" charset="0"/>
              <a:buChar char="•"/>
            </a:pPr>
            <a:endParaRPr lang="en-US" dirty="0">
              <a:latin typeface="Chakra Petch" panose="020B0604020202020204" charset="-34"/>
              <a:cs typeface="Chakra Petch" panose="020B0604020202020204" charset="-34"/>
            </a:endParaRPr>
          </a:p>
          <a:p>
            <a:r>
              <a:rPr lang="en-US" dirty="0">
                <a:latin typeface="Chakra Petch" panose="020B0604020202020204" charset="-34"/>
                <a:cs typeface="Chakra Petch" panose="020B0604020202020204" charset="-34"/>
              </a:rPr>
              <a:t> </a:t>
            </a:r>
          </a:p>
          <a:p>
            <a:pPr algn="ctr"/>
            <a:endParaRPr lang="en-US" dirty="0">
              <a:latin typeface="Chakra Petch" panose="020B0604020202020204" charset="-34"/>
              <a:cs typeface="Chakra Petch" panose="020B0604020202020204" charset="-34"/>
            </a:endParaRPr>
          </a:p>
          <a:p>
            <a:pPr marL="285750" indent="-285750" algn="ctr">
              <a:buFont typeface="Arial" panose="020B0604020202020204" pitchFamily="34" charset="0"/>
              <a:buChar char="•"/>
            </a:pPr>
            <a:endParaRPr lang="en-US" dirty="0">
              <a:latin typeface="Chakra Petch" panose="020B0604020202020204" charset="-34"/>
              <a:cs typeface="Chakra Petch" panose="020B0604020202020204" charset="-34"/>
            </a:endParaRPr>
          </a:p>
          <a:p>
            <a:pPr marL="285750" indent="-285750" algn="ctr">
              <a:buFont typeface="Arial" panose="020B0604020202020204" pitchFamily="34" charset="0"/>
              <a:buChar char="•"/>
            </a:pPr>
            <a:endParaRPr lang="en-US" dirty="0">
              <a:latin typeface="Chakra Petch" panose="020B0604020202020204" charset="-34"/>
              <a:cs typeface="Chakra Petch" panose="020B0604020202020204" charset="-34"/>
            </a:endParaRPr>
          </a:p>
          <a:p>
            <a:pPr marL="285750" indent="-285750" algn="ctr">
              <a:buFont typeface="Arial" panose="020B0604020202020204" pitchFamily="34" charset="0"/>
              <a:buChar char="•"/>
            </a:pPr>
            <a:endParaRPr lang="en-US" dirty="0">
              <a:latin typeface="Chakra Petch" panose="020B0604020202020204" charset="-34"/>
              <a:cs typeface="Chakra Petch" panose="020B0604020202020204" charset="-34"/>
            </a:endParaRPr>
          </a:p>
          <a:p>
            <a:pPr marL="285750" indent="-285750" algn="ctr">
              <a:buFont typeface="Arial" panose="020B0604020202020204" pitchFamily="34" charset="0"/>
              <a:buChar char="•"/>
            </a:pPr>
            <a:endParaRPr lang="en-US" dirty="0">
              <a:latin typeface="Chakra Petch" panose="020B0604020202020204" charset="-34"/>
              <a:cs typeface="Chakra Petch" panose="020B0604020202020204" charset="-34"/>
            </a:endParaRPr>
          </a:p>
          <a:p>
            <a:pPr marL="285750" indent="-285750" algn="ctr">
              <a:buFont typeface="Arial" panose="020B0604020202020204" pitchFamily="34" charset="0"/>
              <a:buChar char="•"/>
            </a:pPr>
            <a:endParaRPr lang="en-US" dirty="0">
              <a:latin typeface="Chakra Petch" panose="020B0604020202020204" charset="-34"/>
              <a:cs typeface="Chakra Petch" panose="020B0604020202020204" charset="-34"/>
            </a:endParaRPr>
          </a:p>
          <a:p>
            <a:pPr marL="285750" indent="-285750" algn="ctr">
              <a:buFont typeface="Arial" panose="020B0604020202020204" pitchFamily="34" charset="0"/>
              <a:buChar char="•"/>
            </a:pPr>
            <a:endParaRPr lang="en-US" dirty="0">
              <a:latin typeface="Chakra Petch" panose="020B0604020202020204" charset="-34"/>
              <a:cs typeface="Chakra Petch" panose="020B0604020202020204" charset="-34"/>
            </a:endParaRPr>
          </a:p>
          <a:p>
            <a:pPr marL="285750" indent="-285750" algn="ctr">
              <a:buFont typeface="Arial" panose="020B0604020202020204" pitchFamily="34" charset="0"/>
              <a:buChar char="•"/>
            </a:pPr>
            <a:endParaRPr lang="en-US" dirty="0">
              <a:latin typeface="Chakra Petch" panose="020B0604020202020204" charset="-34"/>
              <a:cs typeface="Chakra Petch" panose="020B0604020202020204" charset="-34"/>
            </a:endParaRPr>
          </a:p>
          <a:p>
            <a:pPr marL="285750" indent="-285750" algn="ctr">
              <a:buFont typeface="Arial" panose="020B0604020202020204" pitchFamily="34" charset="0"/>
              <a:buChar char="•"/>
            </a:pPr>
            <a:endParaRPr lang="en-US" dirty="0">
              <a:latin typeface="Chakra Petch" panose="020B0604020202020204" charset="-34"/>
              <a:cs typeface="Chakra Petch" panose="020B0604020202020204" charset="-34"/>
            </a:endParaRPr>
          </a:p>
          <a:p>
            <a:pPr algn="ctr"/>
            <a:endParaRPr lang="en-TZ" dirty="0">
              <a:latin typeface="Chakra Petch" panose="020B0604020202020204" charset="-34"/>
              <a:cs typeface="Chakra Petch" panose="020B0604020202020204" charset="-34"/>
            </a:endParaRPr>
          </a:p>
        </p:txBody>
      </p:sp>
    </p:spTree>
    <p:extLst>
      <p:ext uri="{BB962C8B-B14F-4D97-AF65-F5344CB8AC3E}">
        <p14:creationId xmlns:p14="http://schemas.microsoft.com/office/powerpoint/2010/main" val="917828739"/>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40"/>
          <p:cNvSpPr txBox="1">
            <a:spLocks noGrp="1"/>
          </p:cNvSpPr>
          <p:nvPr>
            <p:ph type="title" idx="4294967295"/>
          </p:nvPr>
        </p:nvSpPr>
        <p:spPr>
          <a:xfrm>
            <a:off x="0" y="444500"/>
            <a:ext cx="7702550" cy="57308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PROJECT IMPLEMENTATION</a:t>
            </a:r>
            <a:endParaRPr dirty="0"/>
          </a:p>
        </p:txBody>
      </p:sp>
      <p:sp>
        <p:nvSpPr>
          <p:cNvPr id="308" name="Google Shape;308;p40"/>
          <p:cNvSpPr txBox="1"/>
          <p:nvPr/>
        </p:nvSpPr>
        <p:spPr>
          <a:xfrm flipH="1">
            <a:off x="713125" y="1862575"/>
            <a:ext cx="1812300" cy="852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accent2"/>
                </a:solidFill>
                <a:latin typeface="Proxima Nova" panose="020B0604020202020204" charset="0"/>
                <a:ea typeface="Chakra Petch"/>
                <a:cs typeface="Chakra Petch"/>
                <a:sym typeface="Chakra Petch"/>
              </a:rPr>
              <a:t>Data and Business Understanding</a:t>
            </a:r>
            <a:endParaRPr dirty="0">
              <a:solidFill>
                <a:schemeClr val="accent2"/>
              </a:solidFill>
              <a:latin typeface="Proxima Nova" panose="020B0604020202020204" charset="0"/>
              <a:ea typeface="Chakra Petch"/>
              <a:cs typeface="Chakra Petch"/>
              <a:sym typeface="Chakra Petch"/>
            </a:endParaRPr>
          </a:p>
        </p:txBody>
      </p:sp>
      <p:sp>
        <p:nvSpPr>
          <p:cNvPr id="309" name="Google Shape;309;p40"/>
          <p:cNvSpPr txBox="1"/>
          <p:nvPr/>
        </p:nvSpPr>
        <p:spPr>
          <a:xfrm flipH="1">
            <a:off x="2677025" y="1862575"/>
            <a:ext cx="1812300" cy="852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accent2"/>
                </a:solidFill>
                <a:latin typeface="Proxima Nova" panose="020B0604020202020204" charset="0"/>
                <a:ea typeface="Chakra Petch"/>
                <a:cs typeface="Chakra Petch"/>
                <a:sym typeface="Chakra Petch"/>
              </a:rPr>
              <a:t>Data Preparation</a:t>
            </a:r>
            <a:endParaRPr dirty="0">
              <a:solidFill>
                <a:schemeClr val="accent2"/>
              </a:solidFill>
              <a:latin typeface="Proxima Nova" panose="020B0604020202020204" charset="0"/>
              <a:ea typeface="Chakra Petch"/>
              <a:cs typeface="Chakra Petch"/>
              <a:sym typeface="Chakra Petch"/>
            </a:endParaRPr>
          </a:p>
        </p:txBody>
      </p:sp>
      <p:sp>
        <p:nvSpPr>
          <p:cNvPr id="310" name="Google Shape;310;p40"/>
          <p:cNvSpPr txBox="1"/>
          <p:nvPr/>
        </p:nvSpPr>
        <p:spPr>
          <a:xfrm flipH="1">
            <a:off x="4640925" y="1862575"/>
            <a:ext cx="1812300" cy="852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accent2"/>
                </a:solidFill>
                <a:latin typeface="Proxima Nova" panose="020B0604020202020204" charset="0"/>
                <a:ea typeface="Chakra Petch"/>
                <a:cs typeface="Chakra Petch"/>
                <a:sym typeface="Chakra Petch"/>
              </a:rPr>
              <a:t>Modelling</a:t>
            </a:r>
            <a:endParaRPr dirty="0">
              <a:solidFill>
                <a:schemeClr val="accent2"/>
              </a:solidFill>
              <a:latin typeface="Proxima Nova" panose="020B0604020202020204" charset="0"/>
              <a:ea typeface="Chakra Petch"/>
              <a:cs typeface="Chakra Petch"/>
              <a:sym typeface="Chakra Petch"/>
            </a:endParaRPr>
          </a:p>
        </p:txBody>
      </p:sp>
      <p:sp>
        <p:nvSpPr>
          <p:cNvPr id="311" name="Google Shape;311;p40"/>
          <p:cNvSpPr txBox="1"/>
          <p:nvPr/>
        </p:nvSpPr>
        <p:spPr>
          <a:xfrm flipH="1">
            <a:off x="6604825" y="1862575"/>
            <a:ext cx="1812300" cy="852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accent2"/>
                </a:solidFill>
                <a:latin typeface="Proxima Nova" panose="020B0604020202020204" charset="0"/>
                <a:ea typeface="Chakra Petch"/>
                <a:cs typeface="Chakra Petch"/>
                <a:sym typeface="Chakra Petch"/>
              </a:rPr>
              <a:t>Evaluation</a:t>
            </a:r>
            <a:endParaRPr dirty="0">
              <a:solidFill>
                <a:schemeClr val="accent2"/>
              </a:solidFill>
              <a:latin typeface="Proxima Nova" panose="020B0604020202020204" charset="0"/>
              <a:ea typeface="Chakra Petch"/>
              <a:cs typeface="Chakra Petch"/>
              <a:sym typeface="Chakra Petch"/>
            </a:endParaRPr>
          </a:p>
        </p:txBody>
      </p:sp>
      <p:cxnSp>
        <p:nvCxnSpPr>
          <p:cNvPr id="312" name="Google Shape;312;p40"/>
          <p:cNvCxnSpPr>
            <a:stCxn id="313" idx="1"/>
            <a:endCxn id="314" idx="3"/>
          </p:cNvCxnSpPr>
          <p:nvPr/>
        </p:nvCxnSpPr>
        <p:spPr>
          <a:xfrm>
            <a:off x="1898125" y="1409732"/>
            <a:ext cx="1406100" cy="0"/>
          </a:xfrm>
          <a:prstGeom prst="straightConnector1">
            <a:avLst/>
          </a:prstGeom>
          <a:noFill/>
          <a:ln w="9525" cap="flat" cmpd="sng">
            <a:solidFill>
              <a:schemeClr val="accent1"/>
            </a:solidFill>
            <a:prstDash val="solid"/>
            <a:round/>
            <a:headEnd type="none" w="med" len="med"/>
            <a:tailEnd type="none" w="med" len="med"/>
          </a:ln>
        </p:spPr>
      </p:cxnSp>
      <p:cxnSp>
        <p:nvCxnSpPr>
          <p:cNvPr id="315" name="Google Shape;315;p40"/>
          <p:cNvCxnSpPr>
            <a:stCxn id="314" idx="1"/>
            <a:endCxn id="316" idx="3"/>
          </p:cNvCxnSpPr>
          <p:nvPr/>
        </p:nvCxnSpPr>
        <p:spPr>
          <a:xfrm>
            <a:off x="3862025" y="1409732"/>
            <a:ext cx="1406100" cy="0"/>
          </a:xfrm>
          <a:prstGeom prst="straightConnector1">
            <a:avLst/>
          </a:prstGeom>
          <a:noFill/>
          <a:ln w="9525" cap="flat" cmpd="sng">
            <a:solidFill>
              <a:schemeClr val="accent1"/>
            </a:solidFill>
            <a:prstDash val="solid"/>
            <a:round/>
            <a:headEnd type="none" w="med" len="med"/>
            <a:tailEnd type="none" w="med" len="med"/>
          </a:ln>
        </p:spPr>
      </p:cxnSp>
      <p:cxnSp>
        <p:nvCxnSpPr>
          <p:cNvPr id="317" name="Google Shape;317;p40"/>
          <p:cNvCxnSpPr/>
          <p:nvPr/>
        </p:nvCxnSpPr>
        <p:spPr>
          <a:xfrm>
            <a:off x="5635325" y="1526100"/>
            <a:ext cx="1787400" cy="0"/>
          </a:xfrm>
          <a:prstGeom prst="straightConnector1">
            <a:avLst/>
          </a:prstGeom>
          <a:noFill/>
          <a:ln w="9525" cap="flat" cmpd="sng">
            <a:solidFill>
              <a:schemeClr val="accent1"/>
            </a:solidFill>
            <a:prstDash val="solid"/>
            <a:round/>
            <a:headEnd type="none" w="med" len="med"/>
            <a:tailEnd type="none" w="med" len="med"/>
          </a:ln>
        </p:spPr>
      </p:cxnSp>
      <p:cxnSp>
        <p:nvCxnSpPr>
          <p:cNvPr id="318" name="Google Shape;318;p40"/>
          <p:cNvCxnSpPr>
            <a:stCxn id="313" idx="2"/>
            <a:endCxn id="308" idx="0"/>
          </p:cNvCxnSpPr>
          <p:nvPr/>
        </p:nvCxnSpPr>
        <p:spPr>
          <a:xfrm>
            <a:off x="1619275" y="1688582"/>
            <a:ext cx="0" cy="174000"/>
          </a:xfrm>
          <a:prstGeom prst="straightConnector1">
            <a:avLst/>
          </a:prstGeom>
          <a:noFill/>
          <a:ln w="9525" cap="flat" cmpd="sng">
            <a:solidFill>
              <a:schemeClr val="accent1"/>
            </a:solidFill>
            <a:prstDash val="solid"/>
            <a:round/>
            <a:headEnd type="none" w="med" len="med"/>
            <a:tailEnd type="none" w="med" len="med"/>
          </a:ln>
        </p:spPr>
      </p:cxnSp>
      <p:cxnSp>
        <p:nvCxnSpPr>
          <p:cNvPr id="319" name="Google Shape;319;p40"/>
          <p:cNvCxnSpPr>
            <a:stCxn id="314" idx="2"/>
            <a:endCxn id="309" idx="0"/>
          </p:cNvCxnSpPr>
          <p:nvPr/>
        </p:nvCxnSpPr>
        <p:spPr>
          <a:xfrm>
            <a:off x="3583175" y="1688582"/>
            <a:ext cx="0" cy="174000"/>
          </a:xfrm>
          <a:prstGeom prst="straightConnector1">
            <a:avLst/>
          </a:prstGeom>
          <a:noFill/>
          <a:ln w="9525" cap="flat" cmpd="sng">
            <a:solidFill>
              <a:schemeClr val="accent1"/>
            </a:solidFill>
            <a:prstDash val="solid"/>
            <a:round/>
            <a:headEnd type="none" w="med" len="med"/>
            <a:tailEnd type="none" w="med" len="med"/>
          </a:ln>
        </p:spPr>
      </p:cxnSp>
      <p:cxnSp>
        <p:nvCxnSpPr>
          <p:cNvPr id="320" name="Google Shape;320;p40"/>
          <p:cNvCxnSpPr>
            <a:stCxn id="316" idx="2"/>
            <a:endCxn id="310" idx="0"/>
          </p:cNvCxnSpPr>
          <p:nvPr/>
        </p:nvCxnSpPr>
        <p:spPr>
          <a:xfrm>
            <a:off x="5547075" y="1688582"/>
            <a:ext cx="0" cy="174000"/>
          </a:xfrm>
          <a:prstGeom prst="straightConnector1">
            <a:avLst/>
          </a:prstGeom>
          <a:noFill/>
          <a:ln w="9525" cap="flat" cmpd="sng">
            <a:solidFill>
              <a:schemeClr val="accent1"/>
            </a:solidFill>
            <a:prstDash val="solid"/>
            <a:round/>
            <a:headEnd type="none" w="med" len="med"/>
            <a:tailEnd type="none" w="med" len="med"/>
          </a:ln>
        </p:spPr>
      </p:cxnSp>
      <p:cxnSp>
        <p:nvCxnSpPr>
          <p:cNvPr id="321" name="Google Shape;321;p40"/>
          <p:cNvCxnSpPr>
            <a:stCxn id="322" idx="2"/>
            <a:endCxn id="311" idx="0"/>
          </p:cNvCxnSpPr>
          <p:nvPr/>
        </p:nvCxnSpPr>
        <p:spPr>
          <a:xfrm>
            <a:off x="7510975" y="1688582"/>
            <a:ext cx="0" cy="174000"/>
          </a:xfrm>
          <a:prstGeom prst="straightConnector1">
            <a:avLst/>
          </a:prstGeom>
          <a:noFill/>
          <a:ln w="9525" cap="flat" cmpd="sng">
            <a:solidFill>
              <a:schemeClr val="accent1"/>
            </a:solidFill>
            <a:prstDash val="solid"/>
            <a:round/>
            <a:headEnd type="none" w="med" len="med"/>
            <a:tailEnd type="none" w="med" len="med"/>
          </a:ln>
        </p:spPr>
      </p:cxnSp>
      <p:sp>
        <p:nvSpPr>
          <p:cNvPr id="323" name="Google Shape;323;p40"/>
          <p:cNvSpPr txBox="1"/>
          <p:nvPr/>
        </p:nvSpPr>
        <p:spPr>
          <a:xfrm flipH="1">
            <a:off x="713125" y="3753539"/>
            <a:ext cx="1812300" cy="852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chemeClr val="accent2"/>
                </a:solidFill>
                <a:latin typeface="Proxima Nova" panose="020B0604020202020204" charset="0"/>
                <a:ea typeface="Chakra Petch"/>
                <a:cs typeface="Chakra Petch"/>
                <a:sym typeface="Chakra Petch"/>
              </a:rPr>
              <a:t>Deployment</a:t>
            </a:r>
            <a:endParaRPr dirty="0">
              <a:solidFill>
                <a:schemeClr val="accent2"/>
              </a:solidFill>
              <a:latin typeface="Proxima Nova" panose="020B0604020202020204" charset="0"/>
              <a:ea typeface="Chakra Petch"/>
              <a:cs typeface="Chakra Petch"/>
              <a:sym typeface="Chakra Petch"/>
            </a:endParaRPr>
          </a:p>
        </p:txBody>
      </p:sp>
      <p:cxnSp>
        <p:nvCxnSpPr>
          <p:cNvPr id="330" name="Google Shape;330;p40"/>
          <p:cNvCxnSpPr>
            <a:stCxn id="331" idx="2"/>
            <a:endCxn id="323" idx="0"/>
          </p:cNvCxnSpPr>
          <p:nvPr/>
        </p:nvCxnSpPr>
        <p:spPr>
          <a:xfrm>
            <a:off x="1619275" y="3581457"/>
            <a:ext cx="0" cy="172200"/>
          </a:xfrm>
          <a:prstGeom prst="straightConnector1">
            <a:avLst/>
          </a:prstGeom>
          <a:noFill/>
          <a:ln w="9525" cap="flat" cmpd="sng">
            <a:solidFill>
              <a:schemeClr val="accent1"/>
            </a:solidFill>
            <a:prstDash val="solid"/>
            <a:round/>
            <a:headEnd type="none" w="med" len="med"/>
            <a:tailEnd type="none" w="med" len="med"/>
          </a:ln>
        </p:spPr>
      </p:cxnSp>
      <p:cxnSp>
        <p:nvCxnSpPr>
          <p:cNvPr id="338" name="Google Shape;338;p40"/>
          <p:cNvCxnSpPr>
            <a:stCxn id="322" idx="1"/>
            <a:endCxn id="331" idx="3"/>
          </p:cNvCxnSpPr>
          <p:nvPr/>
        </p:nvCxnSpPr>
        <p:spPr>
          <a:xfrm flipH="1">
            <a:off x="1340425" y="1409732"/>
            <a:ext cx="6449400" cy="1893000"/>
          </a:xfrm>
          <a:prstGeom prst="bentConnector5">
            <a:avLst>
              <a:gd name="adj1" fmla="val -9870"/>
              <a:gd name="adj2" fmla="val 76417"/>
              <a:gd name="adj3" fmla="val 109781"/>
            </a:avLst>
          </a:prstGeom>
          <a:noFill/>
          <a:ln w="9525" cap="flat" cmpd="sng">
            <a:solidFill>
              <a:schemeClr val="accent1"/>
            </a:solidFill>
            <a:prstDash val="solid"/>
            <a:round/>
            <a:headEnd type="none" w="med" len="med"/>
            <a:tailEnd type="none" w="med" len="med"/>
          </a:ln>
        </p:spPr>
      </p:cxnSp>
      <p:sp>
        <p:nvSpPr>
          <p:cNvPr id="313" name="Google Shape;313;p40"/>
          <p:cNvSpPr txBox="1"/>
          <p:nvPr/>
        </p:nvSpPr>
        <p:spPr>
          <a:xfrm flipH="1">
            <a:off x="1340425" y="1130882"/>
            <a:ext cx="557700" cy="557700"/>
          </a:xfrm>
          <a:prstGeom prst="rect">
            <a:avLst/>
          </a:prstGeom>
          <a:solidFill>
            <a:schemeClr val="accent1"/>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600" b="1" dirty="0">
                <a:solidFill>
                  <a:schemeClr val="dk2"/>
                </a:solidFill>
                <a:latin typeface="Phudu"/>
                <a:ea typeface="Phudu"/>
                <a:cs typeface="Phudu"/>
                <a:sym typeface="Phudu"/>
              </a:rPr>
              <a:t>01</a:t>
            </a:r>
            <a:endParaRPr sz="2600" b="1" dirty="0">
              <a:solidFill>
                <a:schemeClr val="dk2"/>
              </a:solidFill>
              <a:latin typeface="Phudu"/>
              <a:ea typeface="Phudu"/>
              <a:cs typeface="Phudu"/>
              <a:sym typeface="Phudu"/>
            </a:endParaRPr>
          </a:p>
        </p:txBody>
      </p:sp>
      <p:sp>
        <p:nvSpPr>
          <p:cNvPr id="314" name="Google Shape;314;p40"/>
          <p:cNvSpPr txBox="1"/>
          <p:nvPr/>
        </p:nvSpPr>
        <p:spPr>
          <a:xfrm flipH="1">
            <a:off x="3304325" y="1130882"/>
            <a:ext cx="557700" cy="557700"/>
          </a:xfrm>
          <a:prstGeom prst="rect">
            <a:avLst/>
          </a:prstGeom>
          <a:solidFill>
            <a:schemeClr val="accent1"/>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600" b="1">
                <a:solidFill>
                  <a:schemeClr val="dk2"/>
                </a:solidFill>
                <a:latin typeface="Phudu"/>
                <a:ea typeface="Phudu"/>
                <a:cs typeface="Phudu"/>
                <a:sym typeface="Phudu"/>
              </a:rPr>
              <a:t>02</a:t>
            </a:r>
            <a:endParaRPr sz="2600" b="1">
              <a:solidFill>
                <a:schemeClr val="dk2"/>
              </a:solidFill>
              <a:latin typeface="Phudu"/>
              <a:ea typeface="Phudu"/>
              <a:cs typeface="Phudu"/>
              <a:sym typeface="Phudu"/>
            </a:endParaRPr>
          </a:p>
        </p:txBody>
      </p:sp>
      <p:sp>
        <p:nvSpPr>
          <p:cNvPr id="316" name="Google Shape;316;p40"/>
          <p:cNvSpPr txBox="1"/>
          <p:nvPr/>
        </p:nvSpPr>
        <p:spPr>
          <a:xfrm flipH="1">
            <a:off x="5268225" y="1130882"/>
            <a:ext cx="557700" cy="557700"/>
          </a:xfrm>
          <a:prstGeom prst="rect">
            <a:avLst/>
          </a:prstGeom>
          <a:solidFill>
            <a:schemeClr val="accent1"/>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600" b="1">
                <a:solidFill>
                  <a:schemeClr val="dk2"/>
                </a:solidFill>
                <a:latin typeface="Phudu"/>
                <a:ea typeface="Phudu"/>
                <a:cs typeface="Phudu"/>
                <a:sym typeface="Phudu"/>
              </a:rPr>
              <a:t>03</a:t>
            </a:r>
            <a:endParaRPr sz="2600" b="1">
              <a:solidFill>
                <a:schemeClr val="dk2"/>
              </a:solidFill>
              <a:latin typeface="Phudu"/>
              <a:ea typeface="Phudu"/>
              <a:cs typeface="Phudu"/>
              <a:sym typeface="Phudu"/>
            </a:endParaRPr>
          </a:p>
        </p:txBody>
      </p:sp>
      <p:sp>
        <p:nvSpPr>
          <p:cNvPr id="322" name="Google Shape;322;p40"/>
          <p:cNvSpPr txBox="1"/>
          <p:nvPr/>
        </p:nvSpPr>
        <p:spPr>
          <a:xfrm flipH="1">
            <a:off x="7232125" y="1130882"/>
            <a:ext cx="557700" cy="557700"/>
          </a:xfrm>
          <a:prstGeom prst="rect">
            <a:avLst/>
          </a:prstGeom>
          <a:solidFill>
            <a:schemeClr val="accent1"/>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600" b="1">
                <a:solidFill>
                  <a:schemeClr val="dk2"/>
                </a:solidFill>
                <a:latin typeface="Phudu"/>
                <a:ea typeface="Phudu"/>
                <a:cs typeface="Phudu"/>
                <a:sym typeface="Phudu"/>
              </a:rPr>
              <a:t>04</a:t>
            </a:r>
            <a:endParaRPr sz="2600" b="1">
              <a:solidFill>
                <a:schemeClr val="dk2"/>
              </a:solidFill>
              <a:latin typeface="Phudu"/>
              <a:ea typeface="Phudu"/>
              <a:cs typeface="Phudu"/>
              <a:sym typeface="Phudu"/>
            </a:endParaRPr>
          </a:p>
        </p:txBody>
      </p:sp>
      <p:sp>
        <p:nvSpPr>
          <p:cNvPr id="331" name="Google Shape;331;p40"/>
          <p:cNvSpPr txBox="1"/>
          <p:nvPr/>
        </p:nvSpPr>
        <p:spPr>
          <a:xfrm flipH="1">
            <a:off x="1340425" y="3023757"/>
            <a:ext cx="557700" cy="557700"/>
          </a:xfrm>
          <a:prstGeom prst="rect">
            <a:avLst/>
          </a:prstGeom>
          <a:solidFill>
            <a:schemeClr val="accent1"/>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600" b="1" dirty="0">
                <a:solidFill>
                  <a:schemeClr val="dk2"/>
                </a:solidFill>
                <a:latin typeface="Phudu"/>
                <a:ea typeface="Phudu"/>
                <a:cs typeface="Phudu"/>
                <a:sym typeface="Phudu"/>
              </a:rPr>
              <a:t>05</a:t>
            </a:r>
            <a:endParaRPr sz="2600" b="1" dirty="0">
              <a:solidFill>
                <a:schemeClr val="dk2"/>
              </a:solidFill>
              <a:latin typeface="Phudu"/>
              <a:ea typeface="Phudu"/>
              <a:cs typeface="Phudu"/>
              <a:sym typeface="Phudu"/>
            </a:endParaRPr>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6EB3C3-1946-FA99-4B5A-D7F068F3C685}"/>
              </a:ext>
            </a:extLst>
          </p:cNvPr>
          <p:cNvSpPr>
            <a:spLocks noGrp="1"/>
          </p:cNvSpPr>
          <p:nvPr>
            <p:ph type="title"/>
          </p:nvPr>
        </p:nvSpPr>
        <p:spPr>
          <a:xfrm>
            <a:off x="57389" y="511025"/>
            <a:ext cx="8363161" cy="476068"/>
          </a:xfrm>
        </p:spPr>
        <p:txBody>
          <a:bodyPr/>
          <a:lstStyle/>
          <a:p>
            <a:pPr algn="l"/>
            <a:r>
              <a:rPr lang="en-US" b="1" dirty="0"/>
              <a:t>BUSINESS UNDERSTANDING</a:t>
            </a:r>
            <a:endParaRPr lang="en-TZ" b="1" dirty="0"/>
          </a:p>
        </p:txBody>
      </p:sp>
      <p:sp>
        <p:nvSpPr>
          <p:cNvPr id="3" name="Text Placeholder 2">
            <a:extLst>
              <a:ext uri="{FF2B5EF4-FFF2-40B4-BE49-F238E27FC236}">
                <a16:creationId xmlns:a16="http://schemas.microsoft.com/office/drawing/2014/main" id="{A3B14C77-AC95-55B1-22B6-1E8F6E5E5407}"/>
              </a:ext>
            </a:extLst>
          </p:cNvPr>
          <p:cNvSpPr>
            <a:spLocks noGrp="1"/>
          </p:cNvSpPr>
          <p:nvPr>
            <p:ph type="body" idx="4294967295"/>
          </p:nvPr>
        </p:nvSpPr>
        <p:spPr>
          <a:xfrm>
            <a:off x="204182" y="1074465"/>
            <a:ext cx="4677719" cy="3787775"/>
          </a:xfrm>
        </p:spPr>
        <p:txBody>
          <a:bodyPr/>
          <a:lstStyle/>
          <a:p>
            <a:pPr marL="152400" indent="0">
              <a:buNone/>
            </a:pPr>
            <a:r>
              <a:rPr lang="en-GB" sz="1400" b="0" i="0" dirty="0">
                <a:solidFill>
                  <a:srgbClr val="D1D5DB"/>
                </a:solidFill>
                <a:effectLst/>
                <a:latin typeface="+mn-lt"/>
              </a:rPr>
              <a:t>The goal is to predict Net Asset Value (NAV) prices for different investments to help investors and a Tanzanian firm called UTT AMIS make better decisions in a changing market. This will boost gains and improve portfolio strategies while managing risk.</a:t>
            </a:r>
            <a:endParaRPr lang="en-TZ" sz="1400" b="1" dirty="0">
              <a:latin typeface="+mn-lt"/>
            </a:endParaRPr>
          </a:p>
        </p:txBody>
      </p:sp>
      <p:pic>
        <p:nvPicPr>
          <p:cNvPr id="5" name="Picture 4">
            <a:extLst>
              <a:ext uri="{FF2B5EF4-FFF2-40B4-BE49-F238E27FC236}">
                <a16:creationId xmlns:a16="http://schemas.microsoft.com/office/drawing/2014/main" id="{61863BBA-BEF0-6D5B-415D-1232281CEB87}"/>
              </a:ext>
            </a:extLst>
          </p:cNvPr>
          <p:cNvPicPr>
            <a:picLocks noChangeAspect="1"/>
          </p:cNvPicPr>
          <p:nvPr/>
        </p:nvPicPr>
        <p:blipFill>
          <a:blip r:embed="rId2"/>
          <a:stretch>
            <a:fillRect/>
          </a:stretch>
        </p:blipFill>
        <p:spPr>
          <a:xfrm>
            <a:off x="5157368" y="0"/>
            <a:ext cx="3986632" cy="5143500"/>
          </a:xfrm>
          <a:prstGeom prst="rect">
            <a:avLst/>
          </a:prstGeom>
        </p:spPr>
      </p:pic>
    </p:spTree>
    <p:extLst>
      <p:ext uri="{BB962C8B-B14F-4D97-AF65-F5344CB8AC3E}">
        <p14:creationId xmlns:p14="http://schemas.microsoft.com/office/powerpoint/2010/main" val="241593652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530"/>
        <p:cNvGrpSpPr/>
        <p:nvPr/>
      </p:nvGrpSpPr>
      <p:grpSpPr>
        <a:xfrm>
          <a:off x="0" y="0"/>
          <a:ext cx="0" cy="0"/>
          <a:chOff x="0" y="0"/>
          <a:chExt cx="0" cy="0"/>
        </a:xfrm>
      </p:grpSpPr>
      <p:sp>
        <p:nvSpPr>
          <p:cNvPr id="532" name="Google Shape;532;p52"/>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THE GROUP 2 TEAM</a:t>
            </a:r>
            <a:endParaRPr dirty="0"/>
          </a:p>
        </p:txBody>
      </p:sp>
      <p:sp>
        <p:nvSpPr>
          <p:cNvPr id="534" name="Google Shape;534;p52">
            <a:hlinkClick r:id="rId3"/>
          </p:cNvPr>
          <p:cNvSpPr txBox="1"/>
          <p:nvPr/>
        </p:nvSpPr>
        <p:spPr>
          <a:xfrm>
            <a:off x="661505" y="2892159"/>
            <a:ext cx="1372495" cy="1018799"/>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TZ" b="1" dirty="0" err="1">
                <a:solidFill>
                  <a:schemeClr val="accent2"/>
                </a:solidFill>
              </a:rPr>
              <a:t>Adili</a:t>
            </a:r>
            <a:r>
              <a:rPr lang="en-TZ" b="1" dirty="0">
                <a:solidFill>
                  <a:schemeClr val="accent2"/>
                </a:solidFill>
              </a:rPr>
              <a:t> Said</a:t>
            </a:r>
          </a:p>
          <a:p>
            <a:pPr marL="0" lvl="0" indent="0" algn="ctr" rtl="0">
              <a:lnSpc>
                <a:spcPct val="115000"/>
              </a:lnSpc>
              <a:spcBef>
                <a:spcPts val="0"/>
              </a:spcBef>
              <a:spcAft>
                <a:spcPts val="0"/>
              </a:spcAft>
              <a:buNone/>
            </a:pPr>
            <a:r>
              <a:rPr lang="en-TZ" dirty="0">
                <a:solidFill>
                  <a:schemeClr val="dk2"/>
                </a:solidFill>
              </a:rPr>
              <a:t>UDSM, CoICT</a:t>
            </a:r>
          </a:p>
          <a:p>
            <a:pPr marL="0" lvl="0" indent="0" algn="ctr" rtl="0">
              <a:lnSpc>
                <a:spcPct val="115000"/>
              </a:lnSpc>
              <a:spcBef>
                <a:spcPts val="0"/>
              </a:spcBef>
              <a:spcAft>
                <a:spcPts val="0"/>
              </a:spcAft>
              <a:buNone/>
            </a:pPr>
            <a:r>
              <a:rPr lang="en-TZ" dirty="0" err="1">
                <a:solidFill>
                  <a:schemeClr val="dk2"/>
                </a:solidFill>
              </a:rPr>
              <a:t>Bsc</a:t>
            </a:r>
            <a:r>
              <a:rPr lang="en-TZ" dirty="0">
                <a:solidFill>
                  <a:schemeClr val="dk2"/>
                </a:solidFill>
              </a:rPr>
              <a:t> Business Information Technology</a:t>
            </a:r>
          </a:p>
          <a:p>
            <a:pPr marL="0" lvl="0" indent="0" algn="ctr" rtl="0">
              <a:lnSpc>
                <a:spcPct val="115000"/>
              </a:lnSpc>
              <a:spcBef>
                <a:spcPts val="0"/>
              </a:spcBef>
              <a:spcAft>
                <a:spcPts val="0"/>
              </a:spcAft>
              <a:buNone/>
            </a:pPr>
            <a:endParaRPr lang="en-TZ" b="1" dirty="0">
              <a:solidFill>
                <a:schemeClr val="dk2"/>
              </a:solidFill>
            </a:endParaRPr>
          </a:p>
          <a:p>
            <a:pPr marL="0" lvl="0" indent="0" algn="ctr" rtl="0">
              <a:lnSpc>
                <a:spcPct val="115000"/>
              </a:lnSpc>
              <a:spcBef>
                <a:spcPts val="0"/>
              </a:spcBef>
              <a:spcAft>
                <a:spcPts val="0"/>
              </a:spcAft>
              <a:buNone/>
            </a:pPr>
            <a:endParaRPr b="1" dirty="0">
              <a:solidFill>
                <a:schemeClr val="dk2"/>
              </a:solidFill>
            </a:endParaRPr>
          </a:p>
        </p:txBody>
      </p:sp>
      <p:sp>
        <p:nvSpPr>
          <p:cNvPr id="535" name="Google Shape;535;p52">
            <a:hlinkClick r:id="rId4"/>
          </p:cNvPr>
          <p:cNvSpPr txBox="1"/>
          <p:nvPr/>
        </p:nvSpPr>
        <p:spPr>
          <a:xfrm>
            <a:off x="2224205" y="2500622"/>
            <a:ext cx="1423126" cy="1309167"/>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TZ" b="1" dirty="0">
                <a:solidFill>
                  <a:schemeClr val="accent2"/>
                </a:solidFill>
                <a:uFill>
                  <a:noFill/>
                </a:uFill>
              </a:rPr>
              <a:t>John </a:t>
            </a:r>
            <a:r>
              <a:rPr lang="en-TZ" b="1" dirty="0" err="1">
                <a:solidFill>
                  <a:schemeClr val="accent2"/>
                </a:solidFill>
                <a:uFill>
                  <a:noFill/>
                </a:uFill>
              </a:rPr>
              <a:t>Butoto</a:t>
            </a:r>
            <a:endParaRPr lang="en-TZ" b="1" dirty="0">
              <a:solidFill>
                <a:schemeClr val="accent2"/>
              </a:solidFill>
              <a:uFill>
                <a:noFill/>
              </a:uFill>
            </a:endParaRPr>
          </a:p>
          <a:p>
            <a:pPr marL="0" lvl="0" indent="0" algn="ctr" rtl="0">
              <a:lnSpc>
                <a:spcPct val="115000"/>
              </a:lnSpc>
              <a:spcBef>
                <a:spcPts val="0"/>
              </a:spcBef>
              <a:spcAft>
                <a:spcPts val="0"/>
              </a:spcAft>
              <a:buNone/>
            </a:pPr>
            <a:r>
              <a:rPr lang="en-TZ" dirty="0">
                <a:solidFill>
                  <a:schemeClr val="dk2"/>
                </a:solidFill>
                <a:uFill>
                  <a:noFill/>
                </a:uFill>
              </a:rPr>
              <a:t>UDSM, CoICT</a:t>
            </a:r>
          </a:p>
          <a:p>
            <a:pPr marL="0" lvl="0" indent="0" algn="ctr" rtl="0">
              <a:lnSpc>
                <a:spcPct val="115000"/>
              </a:lnSpc>
              <a:spcBef>
                <a:spcPts val="0"/>
              </a:spcBef>
              <a:spcAft>
                <a:spcPts val="0"/>
              </a:spcAft>
              <a:buNone/>
            </a:pPr>
            <a:r>
              <a:rPr lang="en-TZ" dirty="0" err="1">
                <a:solidFill>
                  <a:schemeClr val="dk2"/>
                </a:solidFill>
                <a:uFill>
                  <a:noFill/>
                </a:uFill>
              </a:rPr>
              <a:t>Bsc</a:t>
            </a:r>
            <a:r>
              <a:rPr lang="en-TZ" dirty="0">
                <a:solidFill>
                  <a:schemeClr val="dk2"/>
                </a:solidFill>
                <a:uFill>
                  <a:noFill/>
                </a:uFill>
              </a:rPr>
              <a:t> Computer Engineering and IT</a:t>
            </a:r>
            <a:endParaRPr dirty="0">
              <a:solidFill>
                <a:schemeClr val="dk2"/>
              </a:solidFill>
            </a:endParaRPr>
          </a:p>
        </p:txBody>
      </p:sp>
      <p:sp>
        <p:nvSpPr>
          <p:cNvPr id="536" name="Google Shape;536;p52">
            <a:hlinkClick r:id="rId5"/>
          </p:cNvPr>
          <p:cNvSpPr txBox="1"/>
          <p:nvPr/>
        </p:nvSpPr>
        <p:spPr>
          <a:xfrm>
            <a:off x="3657806" y="2500622"/>
            <a:ext cx="1541749" cy="1288816"/>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TZ" b="1" dirty="0">
                <a:solidFill>
                  <a:schemeClr val="accent2"/>
                </a:solidFill>
              </a:rPr>
              <a:t>Oprah</a:t>
            </a:r>
            <a:r>
              <a:rPr lang="en-TZ" b="1" dirty="0">
                <a:solidFill>
                  <a:schemeClr val="dk2"/>
                </a:solidFill>
              </a:rPr>
              <a:t> </a:t>
            </a:r>
            <a:r>
              <a:rPr lang="en-TZ" b="1" dirty="0">
                <a:solidFill>
                  <a:schemeClr val="accent2"/>
                </a:solidFill>
              </a:rPr>
              <a:t>Malisa</a:t>
            </a:r>
          </a:p>
          <a:p>
            <a:pPr marL="0" lvl="0" indent="0" algn="ctr" rtl="0">
              <a:lnSpc>
                <a:spcPct val="115000"/>
              </a:lnSpc>
              <a:spcBef>
                <a:spcPts val="0"/>
              </a:spcBef>
              <a:spcAft>
                <a:spcPts val="0"/>
              </a:spcAft>
              <a:buNone/>
            </a:pPr>
            <a:r>
              <a:rPr lang="en-TZ" dirty="0">
                <a:solidFill>
                  <a:schemeClr val="dk2"/>
                </a:solidFill>
              </a:rPr>
              <a:t>UDSM, CoICT</a:t>
            </a:r>
          </a:p>
          <a:p>
            <a:pPr marL="0" lvl="0" indent="0" algn="ctr" rtl="0">
              <a:lnSpc>
                <a:spcPct val="115000"/>
              </a:lnSpc>
              <a:spcBef>
                <a:spcPts val="0"/>
              </a:spcBef>
              <a:spcAft>
                <a:spcPts val="0"/>
              </a:spcAft>
              <a:buNone/>
            </a:pPr>
            <a:r>
              <a:rPr lang="en-TZ" dirty="0" err="1">
                <a:solidFill>
                  <a:schemeClr val="dk2"/>
                </a:solidFill>
              </a:rPr>
              <a:t>Bsc</a:t>
            </a:r>
            <a:r>
              <a:rPr lang="en-TZ" dirty="0">
                <a:solidFill>
                  <a:schemeClr val="dk2"/>
                </a:solidFill>
              </a:rPr>
              <a:t> Computer Engineering and IT</a:t>
            </a:r>
            <a:endParaRPr dirty="0">
              <a:solidFill>
                <a:schemeClr val="dk2"/>
              </a:solidFill>
            </a:endParaRPr>
          </a:p>
        </p:txBody>
      </p:sp>
      <p:sp>
        <p:nvSpPr>
          <p:cNvPr id="537" name="Google Shape;537;p52">
            <a:hlinkClick r:id="rId6"/>
          </p:cNvPr>
          <p:cNvSpPr txBox="1"/>
          <p:nvPr/>
        </p:nvSpPr>
        <p:spPr>
          <a:xfrm>
            <a:off x="5096377" y="2354274"/>
            <a:ext cx="2161657" cy="1410336"/>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TZ" b="1" dirty="0" err="1">
                <a:solidFill>
                  <a:schemeClr val="accent2"/>
                </a:solidFill>
                <a:uFill>
                  <a:noFill/>
                </a:uFill>
              </a:rPr>
              <a:t>Deogratias</a:t>
            </a:r>
            <a:r>
              <a:rPr lang="en-TZ" b="1" dirty="0">
                <a:solidFill>
                  <a:schemeClr val="accent2"/>
                </a:solidFill>
                <a:uFill>
                  <a:noFill/>
                </a:uFill>
              </a:rPr>
              <a:t> </a:t>
            </a:r>
            <a:r>
              <a:rPr lang="en-TZ" b="1" dirty="0" err="1">
                <a:solidFill>
                  <a:schemeClr val="accent2"/>
                </a:solidFill>
                <a:uFill>
                  <a:noFill/>
                </a:uFill>
              </a:rPr>
              <a:t>Nyamhanga</a:t>
            </a:r>
            <a:endParaRPr lang="en-TZ" b="1" dirty="0">
              <a:solidFill>
                <a:schemeClr val="accent2"/>
              </a:solidFill>
              <a:uFill>
                <a:noFill/>
              </a:uFill>
            </a:endParaRPr>
          </a:p>
          <a:p>
            <a:pPr marL="0" lvl="0" indent="0" algn="ctr" rtl="0">
              <a:lnSpc>
                <a:spcPct val="115000"/>
              </a:lnSpc>
              <a:spcBef>
                <a:spcPts val="0"/>
              </a:spcBef>
              <a:spcAft>
                <a:spcPts val="0"/>
              </a:spcAft>
              <a:buNone/>
            </a:pPr>
            <a:r>
              <a:rPr lang="en-TZ" dirty="0">
                <a:solidFill>
                  <a:schemeClr val="dk2"/>
                </a:solidFill>
                <a:uFill>
                  <a:noFill/>
                </a:uFill>
              </a:rPr>
              <a:t>UDSM, CoICT</a:t>
            </a:r>
          </a:p>
          <a:p>
            <a:pPr marL="0" lvl="0" indent="0" algn="ctr" rtl="0">
              <a:lnSpc>
                <a:spcPct val="115000"/>
              </a:lnSpc>
              <a:spcBef>
                <a:spcPts val="0"/>
              </a:spcBef>
              <a:spcAft>
                <a:spcPts val="0"/>
              </a:spcAft>
              <a:buNone/>
            </a:pPr>
            <a:r>
              <a:rPr lang="en-TZ" dirty="0" err="1">
                <a:solidFill>
                  <a:schemeClr val="dk2"/>
                </a:solidFill>
                <a:uFill>
                  <a:noFill/>
                </a:uFill>
              </a:rPr>
              <a:t>Bsc</a:t>
            </a:r>
            <a:r>
              <a:rPr lang="en-TZ" dirty="0">
                <a:solidFill>
                  <a:schemeClr val="dk2"/>
                </a:solidFill>
                <a:uFill>
                  <a:noFill/>
                </a:uFill>
              </a:rPr>
              <a:t> Computer Engineering and IT</a:t>
            </a:r>
            <a:endParaRPr dirty="0">
              <a:solidFill>
                <a:schemeClr val="dk2"/>
              </a:solidFill>
            </a:endParaRPr>
          </a:p>
        </p:txBody>
      </p:sp>
      <p:sp>
        <p:nvSpPr>
          <p:cNvPr id="542" name="Google Shape;542;p52">
            <a:hlinkClick r:id="rId7"/>
          </p:cNvPr>
          <p:cNvSpPr txBox="1"/>
          <p:nvPr/>
        </p:nvSpPr>
        <p:spPr>
          <a:xfrm>
            <a:off x="7117869" y="2500622"/>
            <a:ext cx="1824551" cy="1410336"/>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TZ" b="1" dirty="0">
                <a:solidFill>
                  <a:schemeClr val="accent2"/>
                </a:solidFill>
                <a:uFill>
                  <a:noFill/>
                </a:uFill>
              </a:rPr>
              <a:t>Godfrey </a:t>
            </a:r>
            <a:r>
              <a:rPr lang="en-TZ" b="1" dirty="0" err="1">
                <a:solidFill>
                  <a:schemeClr val="accent2"/>
                </a:solidFill>
                <a:uFill>
                  <a:noFill/>
                </a:uFill>
              </a:rPr>
              <a:t>Enosh</a:t>
            </a:r>
            <a:endParaRPr lang="en-TZ" b="1" dirty="0">
              <a:solidFill>
                <a:schemeClr val="accent2"/>
              </a:solidFill>
              <a:uFill>
                <a:noFill/>
              </a:uFill>
            </a:endParaRPr>
          </a:p>
          <a:p>
            <a:pPr marL="0" lvl="0" indent="0" algn="ctr" rtl="0">
              <a:lnSpc>
                <a:spcPct val="115000"/>
              </a:lnSpc>
              <a:spcBef>
                <a:spcPts val="0"/>
              </a:spcBef>
              <a:spcAft>
                <a:spcPts val="0"/>
              </a:spcAft>
              <a:buNone/>
            </a:pPr>
            <a:r>
              <a:rPr lang="en-TZ" dirty="0">
                <a:solidFill>
                  <a:schemeClr val="dk2"/>
                </a:solidFill>
                <a:uFill>
                  <a:noFill/>
                </a:uFill>
                <a:latin typeface="Proxima Nova" panose="020B0604020202020204" charset="0"/>
              </a:rPr>
              <a:t>ARDHI UNIVERSITY</a:t>
            </a:r>
          </a:p>
          <a:p>
            <a:pPr marL="0" lvl="0" indent="0" algn="ctr" rtl="0">
              <a:lnSpc>
                <a:spcPct val="115000"/>
              </a:lnSpc>
              <a:spcBef>
                <a:spcPts val="0"/>
              </a:spcBef>
              <a:spcAft>
                <a:spcPts val="0"/>
              </a:spcAft>
              <a:buNone/>
            </a:pPr>
            <a:r>
              <a:rPr lang="en-TZ" dirty="0" err="1">
                <a:solidFill>
                  <a:schemeClr val="dk2"/>
                </a:solidFill>
                <a:uFill>
                  <a:noFill/>
                </a:uFill>
                <a:latin typeface="Proxima Nova" panose="020B0604020202020204" charset="0"/>
              </a:rPr>
              <a:t>Bsc</a:t>
            </a:r>
            <a:r>
              <a:rPr lang="en-TZ" dirty="0">
                <a:solidFill>
                  <a:schemeClr val="dk2"/>
                </a:solidFill>
                <a:uFill>
                  <a:noFill/>
                </a:uFill>
                <a:latin typeface="Proxima Nova" panose="020B0604020202020204" charset="0"/>
              </a:rPr>
              <a:t> Information Systems</a:t>
            </a:r>
          </a:p>
          <a:p>
            <a:pPr marL="0" lvl="0" indent="0" algn="ctr" rtl="0">
              <a:lnSpc>
                <a:spcPct val="115000"/>
              </a:lnSpc>
              <a:spcBef>
                <a:spcPts val="0"/>
              </a:spcBef>
              <a:spcAft>
                <a:spcPts val="0"/>
              </a:spcAft>
              <a:buNone/>
            </a:pPr>
            <a:endParaRPr b="1" dirty="0">
              <a:solidFill>
                <a:schemeClr val="dk2"/>
              </a:solidFill>
            </a:endParaRPr>
          </a:p>
        </p:txBody>
      </p:sp>
      <p:pic>
        <p:nvPicPr>
          <p:cNvPr id="5" name="Picture 4">
            <a:extLst>
              <a:ext uri="{FF2B5EF4-FFF2-40B4-BE49-F238E27FC236}">
                <a16:creationId xmlns:a16="http://schemas.microsoft.com/office/drawing/2014/main" id="{712DFC04-D769-A8F8-A27B-11C68C8F4206}"/>
              </a:ext>
            </a:extLst>
          </p:cNvPr>
          <p:cNvPicPr>
            <a:picLocks noChangeAspect="1"/>
          </p:cNvPicPr>
          <p:nvPr/>
        </p:nvPicPr>
        <p:blipFill rotWithShape="1">
          <a:blip r:embed="rId8"/>
          <a:srcRect l="27846" t="3544" r="21912" b="52391"/>
          <a:stretch/>
        </p:blipFill>
        <p:spPr>
          <a:xfrm>
            <a:off x="7533805" y="1070849"/>
            <a:ext cx="1060428" cy="1206000"/>
          </a:xfrm>
          <a:prstGeom prst="ellipse">
            <a:avLst/>
          </a:prstGeom>
        </p:spPr>
      </p:pic>
      <p:pic>
        <p:nvPicPr>
          <p:cNvPr id="9" name="Picture 8">
            <a:extLst>
              <a:ext uri="{FF2B5EF4-FFF2-40B4-BE49-F238E27FC236}">
                <a16:creationId xmlns:a16="http://schemas.microsoft.com/office/drawing/2014/main" id="{A0B159F1-D5B7-0A8F-F0AE-970EBC7CA6B9}"/>
              </a:ext>
            </a:extLst>
          </p:cNvPr>
          <p:cNvPicPr>
            <a:picLocks noChangeAspect="1"/>
          </p:cNvPicPr>
          <p:nvPr/>
        </p:nvPicPr>
        <p:blipFill rotWithShape="1">
          <a:blip r:embed="rId9"/>
          <a:srcRect l="13883" t="9752" r="48569" b="58663"/>
          <a:stretch/>
        </p:blipFill>
        <p:spPr>
          <a:xfrm>
            <a:off x="3870051" y="1102623"/>
            <a:ext cx="1152589" cy="1206000"/>
          </a:xfrm>
          <a:prstGeom prst="ellipse">
            <a:avLst/>
          </a:prstGeom>
        </p:spPr>
      </p:pic>
      <p:pic>
        <p:nvPicPr>
          <p:cNvPr id="11" name="Picture 10">
            <a:extLst>
              <a:ext uri="{FF2B5EF4-FFF2-40B4-BE49-F238E27FC236}">
                <a16:creationId xmlns:a16="http://schemas.microsoft.com/office/drawing/2014/main" id="{92B95AD6-EC1C-D0AB-86D9-CA2A19249AB4}"/>
              </a:ext>
            </a:extLst>
          </p:cNvPr>
          <p:cNvPicPr>
            <a:picLocks noChangeAspect="1"/>
          </p:cNvPicPr>
          <p:nvPr/>
        </p:nvPicPr>
        <p:blipFill rotWithShape="1">
          <a:blip r:embed="rId10"/>
          <a:srcRect l="17535" t="1421" r="33300" b="62353"/>
          <a:stretch/>
        </p:blipFill>
        <p:spPr>
          <a:xfrm>
            <a:off x="752741" y="1048257"/>
            <a:ext cx="1129099" cy="1206000"/>
          </a:xfrm>
          <a:prstGeom prst="ellipse">
            <a:avLst/>
          </a:prstGeom>
        </p:spPr>
      </p:pic>
      <p:pic>
        <p:nvPicPr>
          <p:cNvPr id="16" name="Picture 15">
            <a:extLst>
              <a:ext uri="{FF2B5EF4-FFF2-40B4-BE49-F238E27FC236}">
                <a16:creationId xmlns:a16="http://schemas.microsoft.com/office/drawing/2014/main" id="{02C67CA7-9A7A-C7A1-27DD-CC59CA7C2BF3}"/>
              </a:ext>
            </a:extLst>
          </p:cNvPr>
          <p:cNvPicPr>
            <a:picLocks noChangeAspect="1"/>
          </p:cNvPicPr>
          <p:nvPr/>
        </p:nvPicPr>
        <p:blipFill>
          <a:blip r:embed="rId11"/>
          <a:stretch>
            <a:fillRect/>
          </a:stretch>
        </p:blipFill>
        <p:spPr>
          <a:xfrm>
            <a:off x="2271377" y="1102623"/>
            <a:ext cx="1203994" cy="1206000"/>
          </a:xfrm>
          <a:prstGeom prst="ellipse">
            <a:avLst/>
          </a:prstGeom>
        </p:spPr>
      </p:pic>
      <p:pic>
        <p:nvPicPr>
          <p:cNvPr id="22" name="Picture 21">
            <a:extLst>
              <a:ext uri="{FF2B5EF4-FFF2-40B4-BE49-F238E27FC236}">
                <a16:creationId xmlns:a16="http://schemas.microsoft.com/office/drawing/2014/main" id="{658A9B43-48DC-A1EF-3A79-3AD106F528CB}"/>
              </a:ext>
            </a:extLst>
          </p:cNvPr>
          <p:cNvPicPr>
            <a:picLocks noChangeAspect="1"/>
          </p:cNvPicPr>
          <p:nvPr/>
        </p:nvPicPr>
        <p:blipFill rotWithShape="1">
          <a:blip r:embed="rId12">
            <a:extLst>
              <a:ext uri="{BEBA8EAE-BF5A-486C-A8C5-ECC9F3942E4B}">
                <a14:imgProps xmlns:a14="http://schemas.microsoft.com/office/drawing/2010/main">
                  <a14:imgLayer r:embed="rId13">
                    <a14:imgEffect>
                      <a14:sharpenSoften amount="50000"/>
                    </a14:imgEffect>
                  </a14:imgLayer>
                </a14:imgProps>
              </a:ext>
            </a:extLst>
          </a:blip>
          <a:srcRect l="22440" t="11429" r="24658" b="38664"/>
          <a:stretch/>
        </p:blipFill>
        <p:spPr>
          <a:xfrm>
            <a:off x="5722081" y="1102623"/>
            <a:ext cx="1150542" cy="1206000"/>
          </a:xfrm>
          <a:prstGeom prst="ellipse">
            <a:avLst/>
          </a:prstGeom>
        </p:spPr>
      </p:pic>
    </p:spTree>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822D1-1DEE-D0C3-9BBD-032E131377AF}"/>
              </a:ext>
            </a:extLst>
          </p:cNvPr>
          <p:cNvSpPr>
            <a:spLocks noGrp="1"/>
          </p:cNvSpPr>
          <p:nvPr>
            <p:ph type="title" idx="4294967295"/>
          </p:nvPr>
        </p:nvSpPr>
        <p:spPr>
          <a:xfrm>
            <a:off x="0" y="444500"/>
            <a:ext cx="7702550" cy="573088"/>
          </a:xfrm>
        </p:spPr>
        <p:txBody>
          <a:bodyPr/>
          <a:lstStyle/>
          <a:p>
            <a:pPr algn="l"/>
            <a:r>
              <a:rPr lang="en-US" b="1" dirty="0"/>
              <a:t>DATA UNDERSTADNING</a:t>
            </a:r>
            <a:endParaRPr lang="en-TZ" b="1" dirty="0"/>
          </a:p>
        </p:txBody>
      </p:sp>
      <p:sp>
        <p:nvSpPr>
          <p:cNvPr id="3" name="Text Placeholder 2">
            <a:extLst>
              <a:ext uri="{FF2B5EF4-FFF2-40B4-BE49-F238E27FC236}">
                <a16:creationId xmlns:a16="http://schemas.microsoft.com/office/drawing/2014/main" id="{55062C67-2163-5B5C-DF85-27EC3BC24064}"/>
              </a:ext>
            </a:extLst>
          </p:cNvPr>
          <p:cNvSpPr>
            <a:spLocks noGrp="1"/>
          </p:cNvSpPr>
          <p:nvPr>
            <p:ph type="body" idx="4294967295"/>
          </p:nvPr>
        </p:nvSpPr>
        <p:spPr>
          <a:xfrm>
            <a:off x="0" y="1216025"/>
            <a:ext cx="5110163" cy="3665538"/>
          </a:xfrm>
        </p:spPr>
        <p:txBody>
          <a:bodyPr/>
          <a:lstStyle/>
          <a:p>
            <a:pPr algn="just"/>
            <a:r>
              <a:rPr lang="en-US" sz="1400" dirty="0">
                <a:solidFill>
                  <a:schemeClr val="accent2"/>
                </a:solidFill>
              </a:rPr>
              <a:t>The data was obtained from UTT AMIS website, a public limited company for asset management and investing services</a:t>
            </a:r>
          </a:p>
          <a:p>
            <a:pPr algn="just"/>
            <a:r>
              <a:rPr lang="en-US" sz="1400" dirty="0">
                <a:solidFill>
                  <a:schemeClr val="accent2"/>
                </a:solidFill>
              </a:rPr>
              <a:t>The dataset contains NAV </a:t>
            </a:r>
            <a:r>
              <a:rPr lang="en-US" sz="1400" dirty="0" err="1">
                <a:solidFill>
                  <a:schemeClr val="accent2"/>
                </a:solidFill>
              </a:rPr>
              <a:t>valuesof</a:t>
            </a:r>
            <a:r>
              <a:rPr lang="en-US" sz="1400" dirty="0">
                <a:solidFill>
                  <a:schemeClr val="accent2"/>
                </a:solidFill>
              </a:rPr>
              <a:t> six different funds from 2017-2022 </a:t>
            </a:r>
          </a:p>
          <a:p>
            <a:pPr algn="just"/>
            <a:r>
              <a:rPr lang="en-US" sz="1400" dirty="0">
                <a:solidFill>
                  <a:schemeClr val="accent2"/>
                </a:solidFill>
              </a:rPr>
              <a:t>It contains other features including Scheme Name, Outstanding No of Units, NAV Per Unit, Sale Price Per Unit, Repurchase Price Per Unit and the Data valued</a:t>
            </a:r>
          </a:p>
          <a:p>
            <a:pPr algn="just"/>
            <a:r>
              <a:rPr lang="en-US" sz="1400" dirty="0">
                <a:solidFill>
                  <a:schemeClr val="accent2"/>
                </a:solidFill>
              </a:rPr>
              <a:t>The total dataset values are 9088</a:t>
            </a:r>
            <a:endParaRPr lang="en-TZ" sz="1400" dirty="0">
              <a:solidFill>
                <a:schemeClr val="accent2"/>
              </a:solidFill>
            </a:endParaRPr>
          </a:p>
        </p:txBody>
      </p:sp>
      <p:pic>
        <p:nvPicPr>
          <p:cNvPr id="20" name="Picture 19">
            <a:extLst>
              <a:ext uri="{FF2B5EF4-FFF2-40B4-BE49-F238E27FC236}">
                <a16:creationId xmlns:a16="http://schemas.microsoft.com/office/drawing/2014/main" id="{27DC7C26-E6FE-6A1D-FD2F-2CE5F0535660}"/>
              </a:ext>
            </a:extLst>
          </p:cNvPr>
          <p:cNvPicPr>
            <a:picLocks noChangeAspect="1"/>
          </p:cNvPicPr>
          <p:nvPr/>
        </p:nvPicPr>
        <p:blipFill>
          <a:blip r:embed="rId2"/>
          <a:stretch>
            <a:fillRect/>
          </a:stretch>
        </p:blipFill>
        <p:spPr>
          <a:xfrm>
            <a:off x="5372734" y="-1"/>
            <a:ext cx="3771266" cy="5148793"/>
          </a:xfrm>
          <a:prstGeom prst="rect">
            <a:avLst/>
          </a:prstGeom>
        </p:spPr>
      </p:pic>
    </p:spTree>
    <p:extLst>
      <p:ext uri="{BB962C8B-B14F-4D97-AF65-F5344CB8AC3E}">
        <p14:creationId xmlns:p14="http://schemas.microsoft.com/office/powerpoint/2010/main" val="2409561149"/>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705D24-A857-A315-142F-17FC8538EFD2}"/>
              </a:ext>
            </a:extLst>
          </p:cNvPr>
          <p:cNvSpPr>
            <a:spLocks noGrp="1"/>
          </p:cNvSpPr>
          <p:nvPr>
            <p:ph type="title" idx="4294967295"/>
          </p:nvPr>
        </p:nvSpPr>
        <p:spPr>
          <a:xfrm>
            <a:off x="0" y="444500"/>
            <a:ext cx="7702550" cy="573088"/>
          </a:xfrm>
        </p:spPr>
        <p:txBody>
          <a:bodyPr/>
          <a:lstStyle/>
          <a:p>
            <a:pPr algn="l"/>
            <a:r>
              <a:rPr lang="en-US" b="1" dirty="0"/>
              <a:t>DATA PREPARATION</a:t>
            </a:r>
            <a:endParaRPr lang="en-TZ" b="1" dirty="0"/>
          </a:p>
        </p:txBody>
      </p:sp>
      <p:sp>
        <p:nvSpPr>
          <p:cNvPr id="3" name="Text Placeholder 2">
            <a:extLst>
              <a:ext uri="{FF2B5EF4-FFF2-40B4-BE49-F238E27FC236}">
                <a16:creationId xmlns:a16="http://schemas.microsoft.com/office/drawing/2014/main" id="{D6C1DD43-C2E6-B6D4-9E71-B8CC3ABC0939}"/>
              </a:ext>
            </a:extLst>
          </p:cNvPr>
          <p:cNvSpPr>
            <a:spLocks noGrp="1"/>
          </p:cNvSpPr>
          <p:nvPr>
            <p:ph type="body" idx="4294967295"/>
          </p:nvPr>
        </p:nvSpPr>
        <p:spPr>
          <a:xfrm>
            <a:off x="0" y="1216025"/>
            <a:ext cx="4776788" cy="3887788"/>
          </a:xfrm>
        </p:spPr>
        <p:txBody>
          <a:bodyPr/>
          <a:lstStyle/>
          <a:p>
            <a:pPr marL="152400" indent="0" algn="just">
              <a:buNone/>
            </a:pPr>
            <a:r>
              <a:rPr lang="en-US" sz="1400" b="1" dirty="0">
                <a:solidFill>
                  <a:schemeClr val="accent2"/>
                </a:solidFill>
              </a:rPr>
              <a:t>PREPROCESSING AND CLEANING</a:t>
            </a:r>
          </a:p>
          <a:p>
            <a:pPr algn="just"/>
            <a:r>
              <a:rPr lang="en-US" sz="1400" dirty="0">
                <a:solidFill>
                  <a:schemeClr val="accent2"/>
                </a:solidFill>
              </a:rPr>
              <a:t>Clean data with no missing values and duplicates</a:t>
            </a:r>
          </a:p>
          <a:p>
            <a:pPr algn="just"/>
            <a:r>
              <a:rPr lang="en-US" sz="1400" dirty="0">
                <a:solidFill>
                  <a:schemeClr val="accent2"/>
                </a:solidFill>
              </a:rPr>
              <a:t>Converted some attributes to a different data type</a:t>
            </a:r>
          </a:p>
          <a:p>
            <a:pPr algn="just"/>
            <a:endParaRPr lang="en-US" sz="1400" dirty="0">
              <a:solidFill>
                <a:schemeClr val="accent2"/>
              </a:solidFill>
            </a:endParaRPr>
          </a:p>
          <a:p>
            <a:pPr algn="just"/>
            <a:endParaRPr lang="en-US" dirty="0">
              <a:solidFill>
                <a:schemeClr val="accent2"/>
              </a:solidFill>
            </a:endParaRPr>
          </a:p>
          <a:p>
            <a:pPr marL="152400" indent="0" algn="just">
              <a:buNone/>
            </a:pPr>
            <a:r>
              <a:rPr lang="en-US" sz="1400" b="1" dirty="0">
                <a:solidFill>
                  <a:schemeClr val="accent2"/>
                </a:solidFill>
              </a:rPr>
              <a:t>FEATURE ENGINEERING AND SELECTION</a:t>
            </a:r>
          </a:p>
          <a:p>
            <a:pPr algn="just"/>
            <a:r>
              <a:rPr lang="en-GB" sz="1400" dirty="0">
                <a:solidFill>
                  <a:schemeClr val="accent2"/>
                </a:solidFill>
              </a:rPr>
              <a:t>Converted categorical features to numerical using one hot encoder</a:t>
            </a:r>
          </a:p>
          <a:p>
            <a:pPr algn="just"/>
            <a:r>
              <a:rPr lang="en-GB" sz="1400" dirty="0">
                <a:solidFill>
                  <a:schemeClr val="accent2"/>
                </a:solidFill>
              </a:rPr>
              <a:t>Data scaling for  continuous numeric features using minmax scaler method.</a:t>
            </a:r>
          </a:p>
          <a:p>
            <a:pPr algn="just"/>
            <a:r>
              <a:rPr lang="en-GB" sz="1400" dirty="0">
                <a:solidFill>
                  <a:schemeClr val="accent2"/>
                </a:solidFill>
              </a:rPr>
              <a:t>Two features were selected to train the model: the NAV per unit and the corresponding timestamps</a:t>
            </a:r>
          </a:p>
          <a:p>
            <a:pPr algn="just"/>
            <a:endParaRPr lang="en-US" sz="1400" b="1" dirty="0"/>
          </a:p>
          <a:p>
            <a:pPr marL="152400" indent="0">
              <a:buNone/>
            </a:pPr>
            <a:endParaRPr lang="en-US" sz="1400" b="1" dirty="0"/>
          </a:p>
          <a:p>
            <a:pPr marL="152400" indent="0">
              <a:buNone/>
            </a:pPr>
            <a:endParaRPr lang="en-US" dirty="0"/>
          </a:p>
          <a:p>
            <a:endParaRPr lang="en-US" dirty="0"/>
          </a:p>
          <a:p>
            <a:endParaRPr lang="en-US" dirty="0"/>
          </a:p>
          <a:p>
            <a:pPr marL="152400" indent="0">
              <a:buNone/>
            </a:pPr>
            <a:endParaRPr lang="en-US" dirty="0"/>
          </a:p>
          <a:p>
            <a:endParaRPr lang="en-US" dirty="0"/>
          </a:p>
          <a:p>
            <a:endParaRPr lang="en-US" dirty="0"/>
          </a:p>
          <a:p>
            <a:pPr>
              <a:buFont typeface="+mj-lt"/>
              <a:buAutoNum type="arabicPeriod"/>
            </a:pPr>
            <a:endParaRPr lang="en-US" dirty="0"/>
          </a:p>
          <a:p>
            <a:pPr marL="152400" indent="0">
              <a:buNone/>
            </a:pPr>
            <a:endParaRPr lang="en-US" dirty="0"/>
          </a:p>
          <a:p>
            <a:endParaRPr lang="en-US" dirty="0"/>
          </a:p>
          <a:p>
            <a:endParaRPr lang="en-US" dirty="0"/>
          </a:p>
          <a:p>
            <a:pPr>
              <a:buFont typeface="+mj-lt"/>
              <a:buAutoNum type="arabicPeriod"/>
            </a:pPr>
            <a:endParaRPr lang="en-US" dirty="0"/>
          </a:p>
          <a:p>
            <a:pPr marL="152400" indent="0">
              <a:buNone/>
            </a:pPr>
            <a:endParaRPr lang="en-US" dirty="0"/>
          </a:p>
          <a:p>
            <a:endParaRPr lang="en-US" dirty="0"/>
          </a:p>
          <a:p>
            <a:endParaRPr lang="en-US" dirty="0"/>
          </a:p>
          <a:p>
            <a:endParaRPr lang="en-TZ" dirty="0"/>
          </a:p>
        </p:txBody>
      </p:sp>
      <p:pic>
        <p:nvPicPr>
          <p:cNvPr id="5" name="Picture 4">
            <a:extLst>
              <a:ext uri="{FF2B5EF4-FFF2-40B4-BE49-F238E27FC236}">
                <a16:creationId xmlns:a16="http://schemas.microsoft.com/office/drawing/2014/main" id="{2323ED46-5087-4554-AA9B-FBB3416756AA}"/>
              </a:ext>
            </a:extLst>
          </p:cNvPr>
          <p:cNvPicPr>
            <a:picLocks noChangeAspect="1"/>
          </p:cNvPicPr>
          <p:nvPr/>
        </p:nvPicPr>
        <p:blipFill rotWithShape="1">
          <a:blip r:embed="rId2"/>
          <a:srcRect l="1830" t="8437" r="6604" b="12859"/>
          <a:stretch/>
        </p:blipFill>
        <p:spPr>
          <a:xfrm>
            <a:off x="4769722" y="0"/>
            <a:ext cx="4374278" cy="5143499"/>
          </a:xfrm>
          <a:prstGeom prst="rect">
            <a:avLst/>
          </a:prstGeom>
        </p:spPr>
      </p:pic>
    </p:spTree>
    <p:extLst>
      <p:ext uri="{BB962C8B-B14F-4D97-AF65-F5344CB8AC3E}">
        <p14:creationId xmlns:p14="http://schemas.microsoft.com/office/powerpoint/2010/main" val="2621954902"/>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31396-7AC2-C763-D171-FEDBCA1143B8}"/>
              </a:ext>
            </a:extLst>
          </p:cNvPr>
          <p:cNvSpPr>
            <a:spLocks noGrp="1"/>
          </p:cNvSpPr>
          <p:nvPr>
            <p:ph type="title" idx="4294967295"/>
          </p:nvPr>
        </p:nvSpPr>
        <p:spPr>
          <a:xfrm>
            <a:off x="0" y="444500"/>
            <a:ext cx="7702550" cy="573088"/>
          </a:xfrm>
        </p:spPr>
        <p:txBody>
          <a:bodyPr/>
          <a:lstStyle/>
          <a:p>
            <a:pPr algn="l"/>
            <a:r>
              <a:rPr lang="en-US" dirty="0"/>
              <a:t>MODELLING</a:t>
            </a:r>
            <a:endParaRPr lang="en-TZ" dirty="0"/>
          </a:p>
        </p:txBody>
      </p:sp>
      <p:sp>
        <p:nvSpPr>
          <p:cNvPr id="3" name="Text Placeholder 2">
            <a:extLst>
              <a:ext uri="{FF2B5EF4-FFF2-40B4-BE49-F238E27FC236}">
                <a16:creationId xmlns:a16="http://schemas.microsoft.com/office/drawing/2014/main" id="{5B615725-036C-99A5-5529-85502B591193}"/>
              </a:ext>
            </a:extLst>
          </p:cNvPr>
          <p:cNvSpPr>
            <a:spLocks noGrp="1"/>
          </p:cNvSpPr>
          <p:nvPr>
            <p:ph type="body" idx="4294967295"/>
          </p:nvPr>
        </p:nvSpPr>
        <p:spPr>
          <a:xfrm>
            <a:off x="0" y="1216025"/>
            <a:ext cx="4510785" cy="3608388"/>
          </a:xfrm>
        </p:spPr>
        <p:txBody>
          <a:bodyPr/>
          <a:lstStyle/>
          <a:p>
            <a:pPr marL="438150" indent="-285750" algn="just"/>
            <a:r>
              <a:rPr lang="en-GB" sz="1400" dirty="0">
                <a:solidFill>
                  <a:schemeClr val="accent2"/>
                </a:solidFill>
                <a:latin typeface="Chakra Petch" panose="020B0604020202020204" charset="-34"/>
                <a:cs typeface="Chakra Petch" panose="020B0604020202020204" charset="-34"/>
              </a:rPr>
              <a:t>We consider</a:t>
            </a:r>
            <a:r>
              <a:rPr lang="en-TZ" sz="1400" dirty="0">
                <a:solidFill>
                  <a:schemeClr val="accent2"/>
                </a:solidFill>
                <a:latin typeface="Chakra Petch" panose="020B0604020202020204" charset="-34"/>
                <a:cs typeface="Chakra Petch" panose="020B0604020202020204" charset="-34"/>
              </a:rPr>
              <a:t>ed </a:t>
            </a:r>
            <a:r>
              <a:rPr lang="en-GB" sz="1400" dirty="0">
                <a:solidFill>
                  <a:schemeClr val="accent2"/>
                </a:solidFill>
                <a:latin typeface="Chakra Petch" panose="020B0604020202020204" charset="-34"/>
                <a:cs typeface="Chakra Petch" panose="020B0604020202020204" charset="-34"/>
              </a:rPr>
              <a:t>time series forecasting  Facebook Prophet algorithm, to build our predictive models</a:t>
            </a:r>
            <a:r>
              <a:rPr lang="en-TZ" sz="1400" dirty="0">
                <a:solidFill>
                  <a:schemeClr val="accent2"/>
                </a:solidFill>
                <a:latin typeface="Chakra Petch" panose="020B0604020202020204" charset="-34"/>
                <a:cs typeface="Chakra Petch" panose="020B0604020202020204" charset="-34"/>
              </a:rPr>
              <a:t>. </a:t>
            </a:r>
            <a:r>
              <a:rPr lang="en-GB" sz="1400" dirty="0">
                <a:solidFill>
                  <a:schemeClr val="accent2"/>
                </a:solidFill>
                <a:latin typeface="Chakra Petch" panose="020B0604020202020204" charset="-34"/>
                <a:cs typeface="Chakra Petch" panose="020B0604020202020204" charset="-34"/>
              </a:rPr>
              <a:t>Prophet, a forecasting library developed by Facebook, typically uses two features to train a model: the time series data for the variable being forecasted (</a:t>
            </a:r>
            <a:r>
              <a:rPr lang="en-TZ" sz="1400" dirty="0">
                <a:solidFill>
                  <a:schemeClr val="accent2"/>
                </a:solidFill>
                <a:latin typeface="Chakra Petch" panose="020B0604020202020204" charset="-34"/>
                <a:cs typeface="Chakra Petch" panose="020B0604020202020204" charset="-34"/>
              </a:rPr>
              <a:t>NAV/unit</a:t>
            </a:r>
            <a:r>
              <a:rPr lang="en-GB" sz="1400" dirty="0">
                <a:solidFill>
                  <a:schemeClr val="accent2"/>
                </a:solidFill>
                <a:latin typeface="Chakra Petch" panose="020B0604020202020204" charset="-34"/>
                <a:cs typeface="Chakra Petch" panose="020B0604020202020204" charset="-34"/>
              </a:rPr>
              <a:t>) and the corresponding timestamps. </a:t>
            </a:r>
            <a:endParaRPr lang="en-TZ" sz="1400" dirty="0">
              <a:solidFill>
                <a:schemeClr val="accent2"/>
              </a:solidFill>
              <a:latin typeface="Chakra Petch" panose="020B0604020202020204" charset="-34"/>
              <a:cs typeface="Chakra Petch" panose="020B0604020202020204" charset="-34"/>
            </a:endParaRPr>
          </a:p>
          <a:p>
            <a:pPr marL="152400" indent="0" algn="just">
              <a:buNone/>
            </a:pPr>
            <a:endParaRPr lang="en-TZ" sz="1400" dirty="0">
              <a:solidFill>
                <a:schemeClr val="accent2"/>
              </a:solidFill>
              <a:latin typeface="Chakra Petch" panose="020B0604020202020204" charset="-34"/>
              <a:cs typeface="Chakra Petch" panose="020B0604020202020204" charset="-34"/>
            </a:endParaRPr>
          </a:p>
          <a:p>
            <a:pPr marL="438150" indent="-285750" algn="just"/>
            <a:r>
              <a:rPr lang="es-ES" sz="1400" dirty="0">
                <a:solidFill>
                  <a:schemeClr val="accent2"/>
                </a:solidFill>
                <a:latin typeface="Chakra Petch" panose="020B0604020202020204" charset="-34"/>
                <a:cs typeface="Chakra Petch" panose="020B0604020202020204" charset="-34"/>
              </a:rPr>
              <a:t>P</a:t>
            </a:r>
            <a:r>
              <a:rPr lang="en-TZ" sz="1400" dirty="0" err="1">
                <a:solidFill>
                  <a:schemeClr val="accent2"/>
                </a:solidFill>
                <a:latin typeface="Chakra Petch" panose="020B0604020202020204" charset="-34"/>
                <a:cs typeface="Chakra Petch" panose="020B0604020202020204" charset="-34"/>
              </a:rPr>
              <a:t>erformed</a:t>
            </a:r>
            <a:r>
              <a:rPr lang="en-TZ" sz="1400" dirty="0">
                <a:solidFill>
                  <a:schemeClr val="accent2"/>
                </a:solidFill>
                <a:latin typeface="Chakra Petch" panose="020B0604020202020204" charset="-34"/>
                <a:cs typeface="Chakra Petch" panose="020B0604020202020204" charset="-34"/>
              </a:rPr>
              <a:t> model optimization using </a:t>
            </a:r>
            <a:r>
              <a:rPr lang="en-GB" sz="1400" dirty="0" err="1">
                <a:solidFill>
                  <a:schemeClr val="accent2"/>
                </a:solidFill>
                <a:latin typeface="Chakra Petch" panose="020B0604020202020204" charset="-34"/>
                <a:cs typeface="Chakra Petch" panose="020B0604020202020204" charset="-34"/>
              </a:rPr>
              <a:t>GridSearchCV</a:t>
            </a:r>
            <a:r>
              <a:rPr lang="en-GB" sz="1400" dirty="0">
                <a:solidFill>
                  <a:schemeClr val="accent2"/>
                </a:solidFill>
                <a:latin typeface="Chakra Petch" panose="020B0604020202020204" charset="-34"/>
                <a:cs typeface="Chakra Petch" panose="020B0604020202020204" charset="-34"/>
              </a:rPr>
              <a:t> </a:t>
            </a:r>
            <a:r>
              <a:rPr lang="en-TZ" sz="1400" dirty="0">
                <a:solidFill>
                  <a:schemeClr val="accent2"/>
                </a:solidFill>
                <a:latin typeface="Chakra Petch" panose="020B0604020202020204" charset="-34"/>
                <a:cs typeface="Chakra Petch" panose="020B0604020202020204" charset="-34"/>
              </a:rPr>
              <a:t>that </a:t>
            </a:r>
            <a:r>
              <a:rPr lang="en-GB" sz="1400" dirty="0">
                <a:solidFill>
                  <a:schemeClr val="accent2"/>
                </a:solidFill>
                <a:latin typeface="Chakra Petch" panose="020B0604020202020204" charset="-34"/>
                <a:cs typeface="Chakra Petch" panose="020B0604020202020204" charset="-34"/>
              </a:rPr>
              <a:t>automates the process of hyperparameter tuning, </a:t>
            </a:r>
            <a:endParaRPr lang="en-TZ" sz="1400" dirty="0">
              <a:solidFill>
                <a:schemeClr val="accent2"/>
              </a:solidFill>
              <a:latin typeface="Chakra Petch" panose="020B0604020202020204" charset="-34"/>
              <a:cs typeface="Chakra Petch" panose="020B0604020202020204" charset="-34"/>
            </a:endParaRPr>
          </a:p>
          <a:p>
            <a:pPr marL="152400" indent="0">
              <a:buNone/>
            </a:pPr>
            <a:endParaRPr lang="en-TZ" sz="1400" dirty="0">
              <a:latin typeface="Chakra Petch" panose="020B0604020202020204" charset="-34"/>
              <a:cs typeface="Chakra Petch" panose="020B0604020202020204" charset="-34"/>
            </a:endParaRPr>
          </a:p>
          <a:p>
            <a:pPr marL="152400" indent="0">
              <a:buNone/>
            </a:pPr>
            <a:endParaRPr lang="en-TZ" sz="1400" dirty="0">
              <a:latin typeface="Chakra Petch" panose="020B0604020202020204" charset="-34"/>
              <a:cs typeface="Chakra Petch" panose="020B0604020202020204" charset="-34"/>
            </a:endParaRPr>
          </a:p>
        </p:txBody>
      </p:sp>
      <p:pic>
        <p:nvPicPr>
          <p:cNvPr id="9" name="Picture 8">
            <a:extLst>
              <a:ext uri="{FF2B5EF4-FFF2-40B4-BE49-F238E27FC236}">
                <a16:creationId xmlns:a16="http://schemas.microsoft.com/office/drawing/2014/main" id="{5E81D1DD-ADA0-352D-4EEB-8BABC442401E}"/>
              </a:ext>
            </a:extLst>
          </p:cNvPr>
          <p:cNvPicPr>
            <a:picLocks noChangeAspect="1"/>
          </p:cNvPicPr>
          <p:nvPr/>
        </p:nvPicPr>
        <p:blipFill>
          <a:blip r:embed="rId2"/>
          <a:stretch>
            <a:fillRect/>
          </a:stretch>
        </p:blipFill>
        <p:spPr>
          <a:xfrm>
            <a:off x="4779371" y="0"/>
            <a:ext cx="4364629" cy="2759103"/>
          </a:xfrm>
          <a:prstGeom prst="rect">
            <a:avLst/>
          </a:prstGeom>
          <a:ln>
            <a:noFill/>
          </a:ln>
          <a:effectLst>
            <a:softEdge rad="112500"/>
          </a:effectLst>
        </p:spPr>
      </p:pic>
      <p:pic>
        <p:nvPicPr>
          <p:cNvPr id="11" name="Picture 10">
            <a:extLst>
              <a:ext uri="{FF2B5EF4-FFF2-40B4-BE49-F238E27FC236}">
                <a16:creationId xmlns:a16="http://schemas.microsoft.com/office/drawing/2014/main" id="{F8D67998-ADE9-DF81-EF20-BC1763032392}"/>
              </a:ext>
            </a:extLst>
          </p:cNvPr>
          <p:cNvPicPr>
            <a:picLocks noChangeAspect="1"/>
          </p:cNvPicPr>
          <p:nvPr/>
        </p:nvPicPr>
        <p:blipFill>
          <a:blip r:embed="rId3"/>
          <a:stretch>
            <a:fillRect/>
          </a:stretch>
        </p:blipFill>
        <p:spPr>
          <a:xfrm>
            <a:off x="4770948" y="2759103"/>
            <a:ext cx="4373051" cy="2415492"/>
          </a:xfrm>
          <a:prstGeom prst="rect">
            <a:avLst/>
          </a:prstGeom>
          <a:ln>
            <a:noFill/>
          </a:ln>
          <a:effectLst>
            <a:softEdge rad="112500"/>
          </a:effectLst>
        </p:spPr>
      </p:pic>
    </p:spTree>
    <p:extLst>
      <p:ext uri="{BB962C8B-B14F-4D97-AF65-F5344CB8AC3E}">
        <p14:creationId xmlns:p14="http://schemas.microsoft.com/office/powerpoint/2010/main" val="372183697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DAEAD-01BB-D632-FE45-D87D32147D3A}"/>
              </a:ext>
            </a:extLst>
          </p:cNvPr>
          <p:cNvSpPr>
            <a:spLocks noGrp="1"/>
          </p:cNvSpPr>
          <p:nvPr>
            <p:ph type="title" idx="4294967295"/>
          </p:nvPr>
        </p:nvSpPr>
        <p:spPr>
          <a:xfrm>
            <a:off x="0" y="444500"/>
            <a:ext cx="7702550" cy="573088"/>
          </a:xfrm>
        </p:spPr>
        <p:txBody>
          <a:bodyPr/>
          <a:lstStyle/>
          <a:p>
            <a:pPr algn="l"/>
            <a:r>
              <a:rPr lang="en-US" b="1" dirty="0"/>
              <a:t>EVALUATION</a:t>
            </a:r>
            <a:endParaRPr lang="en-TZ" b="1" dirty="0"/>
          </a:p>
        </p:txBody>
      </p:sp>
      <p:sp>
        <p:nvSpPr>
          <p:cNvPr id="3" name="Text Placeholder 2">
            <a:extLst>
              <a:ext uri="{FF2B5EF4-FFF2-40B4-BE49-F238E27FC236}">
                <a16:creationId xmlns:a16="http://schemas.microsoft.com/office/drawing/2014/main" id="{D3B3A241-B312-880B-6AEB-93CEF6CF24D2}"/>
              </a:ext>
            </a:extLst>
          </p:cNvPr>
          <p:cNvSpPr>
            <a:spLocks noGrp="1"/>
          </p:cNvSpPr>
          <p:nvPr>
            <p:ph type="body" idx="4294967295"/>
          </p:nvPr>
        </p:nvSpPr>
        <p:spPr>
          <a:xfrm>
            <a:off x="0" y="1216025"/>
            <a:ext cx="3659188" cy="3482975"/>
          </a:xfrm>
        </p:spPr>
        <p:txBody>
          <a:bodyPr/>
          <a:lstStyle/>
          <a:p>
            <a:pPr algn="just"/>
            <a:r>
              <a:rPr lang="en-TZ" sz="1400" dirty="0">
                <a:solidFill>
                  <a:schemeClr val="accent2"/>
                </a:solidFill>
              </a:rPr>
              <a:t>For model evaluation, we used four regression evaluation metrics: RMSE, MSE, MAE, and R-squared score to assess the </a:t>
            </a:r>
            <a:r>
              <a:rPr lang="en-TZ" sz="1400" dirty="0" err="1">
                <a:solidFill>
                  <a:schemeClr val="accent2"/>
                </a:solidFill>
              </a:rPr>
              <a:t>performace</a:t>
            </a:r>
            <a:r>
              <a:rPr lang="en-TZ" sz="1400" dirty="0">
                <a:solidFill>
                  <a:schemeClr val="accent2"/>
                </a:solidFill>
              </a:rPr>
              <a:t> of the six models for each fund</a:t>
            </a:r>
          </a:p>
        </p:txBody>
      </p:sp>
      <p:pic>
        <p:nvPicPr>
          <p:cNvPr id="5" name="Picture 4">
            <a:extLst>
              <a:ext uri="{FF2B5EF4-FFF2-40B4-BE49-F238E27FC236}">
                <a16:creationId xmlns:a16="http://schemas.microsoft.com/office/drawing/2014/main" id="{9496B166-4A14-D110-FE5B-5A5184D37DCA}"/>
              </a:ext>
            </a:extLst>
          </p:cNvPr>
          <p:cNvPicPr>
            <a:picLocks noChangeAspect="1"/>
          </p:cNvPicPr>
          <p:nvPr/>
        </p:nvPicPr>
        <p:blipFill>
          <a:blip r:embed="rId2"/>
          <a:stretch>
            <a:fillRect/>
          </a:stretch>
        </p:blipFill>
        <p:spPr>
          <a:xfrm>
            <a:off x="3703510" y="0"/>
            <a:ext cx="5440489" cy="5143500"/>
          </a:xfrm>
          <a:prstGeom prst="rect">
            <a:avLst/>
          </a:prstGeom>
        </p:spPr>
      </p:pic>
    </p:spTree>
    <p:extLst>
      <p:ext uri="{BB962C8B-B14F-4D97-AF65-F5344CB8AC3E}">
        <p14:creationId xmlns:p14="http://schemas.microsoft.com/office/powerpoint/2010/main" val="4171258239"/>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8C7D8B-0663-2C7D-DBAC-86AA094557A8}"/>
              </a:ext>
            </a:extLst>
          </p:cNvPr>
          <p:cNvSpPr>
            <a:spLocks noGrp="1"/>
          </p:cNvSpPr>
          <p:nvPr>
            <p:ph type="title" idx="4294967295"/>
          </p:nvPr>
        </p:nvSpPr>
        <p:spPr>
          <a:xfrm>
            <a:off x="0" y="476250"/>
            <a:ext cx="7704138" cy="571500"/>
          </a:xfrm>
        </p:spPr>
        <p:txBody>
          <a:bodyPr/>
          <a:lstStyle/>
          <a:p>
            <a:r>
              <a:rPr lang="en-TZ" sz="1600" b="1" dirty="0"/>
              <a:t>TABLE SHOWING THE METRICS VALUES OF THE MODELS FOR EACH FUND</a:t>
            </a:r>
          </a:p>
        </p:txBody>
      </p:sp>
      <p:graphicFrame>
        <p:nvGraphicFramePr>
          <p:cNvPr id="4" name="Table 4">
            <a:extLst>
              <a:ext uri="{FF2B5EF4-FFF2-40B4-BE49-F238E27FC236}">
                <a16:creationId xmlns:a16="http://schemas.microsoft.com/office/drawing/2014/main" id="{FD8622BC-9D8E-B49B-968B-A5AA989BBE07}"/>
              </a:ext>
            </a:extLst>
          </p:cNvPr>
          <p:cNvGraphicFramePr>
            <a:graphicFrameLocks noGrp="1"/>
          </p:cNvGraphicFramePr>
          <p:nvPr>
            <p:extLst>
              <p:ext uri="{D42A27DB-BD31-4B8C-83A1-F6EECF244321}">
                <p14:modId xmlns:p14="http://schemas.microsoft.com/office/powerpoint/2010/main" val="4111212505"/>
              </p:ext>
            </p:extLst>
          </p:nvPr>
        </p:nvGraphicFramePr>
        <p:xfrm>
          <a:off x="613426" y="1076869"/>
          <a:ext cx="6096000" cy="2552844"/>
        </p:xfrm>
        <a:graphic>
          <a:graphicData uri="http://schemas.openxmlformats.org/drawingml/2006/table">
            <a:tbl>
              <a:tblPr firstRow="1" bandRow="1">
                <a:tableStyleId>{E8B1032C-EA38-4F05-BA0D-38AFFFC7BED3}</a:tableStyleId>
              </a:tblPr>
              <a:tblGrid>
                <a:gridCol w="1490842">
                  <a:extLst>
                    <a:ext uri="{9D8B030D-6E8A-4147-A177-3AD203B41FA5}">
                      <a16:colId xmlns:a16="http://schemas.microsoft.com/office/drawing/2014/main" val="1146776104"/>
                    </a:ext>
                  </a:extLst>
                </a:gridCol>
                <a:gridCol w="1323776">
                  <a:extLst>
                    <a:ext uri="{9D8B030D-6E8A-4147-A177-3AD203B41FA5}">
                      <a16:colId xmlns:a16="http://schemas.microsoft.com/office/drawing/2014/main" val="3468734776"/>
                    </a:ext>
                  </a:extLst>
                </a:gridCol>
                <a:gridCol w="1055959">
                  <a:extLst>
                    <a:ext uri="{9D8B030D-6E8A-4147-A177-3AD203B41FA5}">
                      <a16:colId xmlns:a16="http://schemas.microsoft.com/office/drawing/2014/main" val="2088800066"/>
                    </a:ext>
                  </a:extLst>
                </a:gridCol>
                <a:gridCol w="1006223">
                  <a:extLst>
                    <a:ext uri="{9D8B030D-6E8A-4147-A177-3AD203B41FA5}">
                      <a16:colId xmlns:a16="http://schemas.microsoft.com/office/drawing/2014/main" val="2759877800"/>
                    </a:ext>
                  </a:extLst>
                </a:gridCol>
                <a:gridCol w="1219200">
                  <a:extLst>
                    <a:ext uri="{9D8B030D-6E8A-4147-A177-3AD203B41FA5}">
                      <a16:colId xmlns:a16="http://schemas.microsoft.com/office/drawing/2014/main" val="2435967078"/>
                    </a:ext>
                  </a:extLst>
                </a:gridCol>
              </a:tblGrid>
              <a:tr h="364692">
                <a:tc>
                  <a:txBody>
                    <a:bodyPr/>
                    <a:lstStyle/>
                    <a:p>
                      <a:pPr algn="l"/>
                      <a:r>
                        <a:rPr lang="en-TZ" b="1" dirty="0">
                          <a:solidFill>
                            <a:schemeClr val="accent2"/>
                          </a:solidFill>
                        </a:rPr>
                        <a:t>FUND NAME</a:t>
                      </a:r>
                      <a:endParaRPr lang="en-TZ" b="1" dirty="0">
                        <a:solidFill>
                          <a:schemeClr val="accent2"/>
                        </a:solidFill>
                        <a:latin typeface="Chakra Petch" panose="020B0604020202020204" charset="-34"/>
                        <a:cs typeface="Chakra Petch" panose="020B0604020202020204" charset="-34"/>
                      </a:endParaRPr>
                    </a:p>
                  </a:txBody>
                  <a:tcPr/>
                </a:tc>
                <a:tc>
                  <a:txBody>
                    <a:bodyPr/>
                    <a:lstStyle/>
                    <a:p>
                      <a:r>
                        <a:rPr lang="en-TZ" sz="1400" b="1" dirty="0">
                          <a:solidFill>
                            <a:schemeClr val="accent2"/>
                          </a:solidFill>
                        </a:rPr>
                        <a:t>R2 SCORE</a:t>
                      </a:r>
                    </a:p>
                  </a:txBody>
                  <a:tcPr/>
                </a:tc>
                <a:tc>
                  <a:txBody>
                    <a:bodyPr/>
                    <a:lstStyle/>
                    <a:p>
                      <a:r>
                        <a:rPr lang="en-TZ" b="1" dirty="0">
                          <a:solidFill>
                            <a:schemeClr val="accent2"/>
                          </a:solidFill>
                        </a:rPr>
                        <a:t>MAE</a:t>
                      </a:r>
                    </a:p>
                  </a:txBody>
                  <a:tcPr/>
                </a:tc>
                <a:tc>
                  <a:txBody>
                    <a:bodyPr/>
                    <a:lstStyle/>
                    <a:p>
                      <a:r>
                        <a:rPr lang="en-TZ" b="1" dirty="0">
                          <a:solidFill>
                            <a:schemeClr val="accent2"/>
                          </a:solidFill>
                        </a:rPr>
                        <a:t>MSE</a:t>
                      </a:r>
                    </a:p>
                  </a:txBody>
                  <a:tcPr/>
                </a:tc>
                <a:tc>
                  <a:txBody>
                    <a:bodyPr/>
                    <a:lstStyle/>
                    <a:p>
                      <a:r>
                        <a:rPr lang="en-TZ" b="1" dirty="0">
                          <a:solidFill>
                            <a:schemeClr val="accent2"/>
                          </a:solidFill>
                        </a:rPr>
                        <a:t>RMSE</a:t>
                      </a:r>
                    </a:p>
                  </a:txBody>
                  <a:tcPr/>
                </a:tc>
                <a:extLst>
                  <a:ext uri="{0D108BD9-81ED-4DB2-BD59-A6C34878D82A}">
                    <a16:rowId xmlns:a16="http://schemas.microsoft.com/office/drawing/2014/main" val="3828087894"/>
                  </a:ext>
                </a:extLst>
              </a:tr>
              <a:tr h="364692">
                <a:tc>
                  <a:txBody>
                    <a:bodyPr/>
                    <a:lstStyle/>
                    <a:p>
                      <a:pPr algn="l"/>
                      <a:r>
                        <a:rPr lang="en-TZ" dirty="0" err="1">
                          <a:solidFill>
                            <a:schemeClr val="accent2"/>
                          </a:solidFill>
                        </a:rPr>
                        <a:t>Jikimu</a:t>
                      </a:r>
                      <a:r>
                        <a:rPr lang="en-TZ" dirty="0">
                          <a:solidFill>
                            <a:schemeClr val="accent2"/>
                          </a:solidFill>
                        </a:rPr>
                        <a:t> Fund</a:t>
                      </a:r>
                    </a:p>
                  </a:txBody>
                  <a:tcPr/>
                </a:tc>
                <a:tc>
                  <a:txBody>
                    <a:bodyPr/>
                    <a:lstStyle/>
                    <a:p>
                      <a:r>
                        <a:rPr lang="en-TZ" dirty="0">
                          <a:solidFill>
                            <a:schemeClr val="accent2"/>
                          </a:solidFill>
                        </a:rPr>
                        <a:t>0.5282</a:t>
                      </a:r>
                    </a:p>
                  </a:txBody>
                  <a:tcPr/>
                </a:tc>
                <a:tc>
                  <a:txBody>
                    <a:bodyPr/>
                    <a:lstStyle/>
                    <a:p>
                      <a:r>
                        <a:rPr lang="en-TZ" dirty="0">
                          <a:solidFill>
                            <a:schemeClr val="accent2"/>
                          </a:solidFill>
                        </a:rPr>
                        <a:t>1.4346</a:t>
                      </a:r>
                    </a:p>
                  </a:txBody>
                  <a:tcPr/>
                </a:tc>
                <a:tc>
                  <a:txBody>
                    <a:bodyPr/>
                    <a:lstStyle/>
                    <a:p>
                      <a:r>
                        <a:rPr lang="en-TZ" dirty="0">
                          <a:solidFill>
                            <a:schemeClr val="accent2"/>
                          </a:solidFill>
                        </a:rPr>
                        <a:t>3.7046</a:t>
                      </a:r>
                    </a:p>
                  </a:txBody>
                  <a:tcPr/>
                </a:tc>
                <a:tc>
                  <a:txBody>
                    <a:bodyPr/>
                    <a:lstStyle/>
                    <a:p>
                      <a:r>
                        <a:rPr lang="en-TZ" dirty="0">
                          <a:solidFill>
                            <a:schemeClr val="accent2"/>
                          </a:solidFill>
                        </a:rPr>
                        <a:t>1.9247</a:t>
                      </a:r>
                    </a:p>
                  </a:txBody>
                  <a:tcPr/>
                </a:tc>
                <a:extLst>
                  <a:ext uri="{0D108BD9-81ED-4DB2-BD59-A6C34878D82A}">
                    <a16:rowId xmlns:a16="http://schemas.microsoft.com/office/drawing/2014/main" val="1716230350"/>
                  </a:ext>
                </a:extLst>
              </a:tr>
              <a:tr h="364692">
                <a:tc>
                  <a:txBody>
                    <a:bodyPr/>
                    <a:lstStyle/>
                    <a:p>
                      <a:pPr algn="l"/>
                      <a:r>
                        <a:rPr lang="en-TZ" dirty="0">
                          <a:solidFill>
                            <a:schemeClr val="accent2"/>
                          </a:solidFill>
                        </a:rPr>
                        <a:t>Umoja Fund</a:t>
                      </a:r>
                    </a:p>
                  </a:txBody>
                  <a:tcPr/>
                </a:tc>
                <a:tc>
                  <a:txBody>
                    <a:bodyPr/>
                    <a:lstStyle/>
                    <a:p>
                      <a:r>
                        <a:rPr lang="en-TZ" dirty="0">
                          <a:solidFill>
                            <a:schemeClr val="accent2"/>
                          </a:solidFill>
                        </a:rPr>
                        <a:t>0.8045</a:t>
                      </a:r>
                    </a:p>
                  </a:txBody>
                  <a:tcPr/>
                </a:tc>
                <a:tc>
                  <a:txBody>
                    <a:bodyPr/>
                    <a:lstStyle/>
                    <a:p>
                      <a:r>
                        <a:rPr lang="en-TZ" dirty="0">
                          <a:solidFill>
                            <a:schemeClr val="accent2"/>
                          </a:solidFill>
                        </a:rPr>
                        <a:t>5.0629</a:t>
                      </a:r>
                    </a:p>
                  </a:txBody>
                  <a:tcPr/>
                </a:tc>
                <a:tc>
                  <a:txBody>
                    <a:bodyPr/>
                    <a:lstStyle/>
                    <a:p>
                      <a:r>
                        <a:rPr lang="en-TZ" dirty="0">
                          <a:solidFill>
                            <a:schemeClr val="accent2"/>
                          </a:solidFill>
                        </a:rPr>
                        <a:t>47.8817</a:t>
                      </a:r>
                    </a:p>
                  </a:txBody>
                  <a:tcPr/>
                </a:tc>
                <a:tc>
                  <a:txBody>
                    <a:bodyPr/>
                    <a:lstStyle/>
                    <a:p>
                      <a:r>
                        <a:rPr lang="en-TZ" dirty="0">
                          <a:solidFill>
                            <a:schemeClr val="accent2"/>
                          </a:solidFill>
                        </a:rPr>
                        <a:t>6.9197</a:t>
                      </a:r>
                    </a:p>
                  </a:txBody>
                  <a:tcPr/>
                </a:tc>
                <a:extLst>
                  <a:ext uri="{0D108BD9-81ED-4DB2-BD59-A6C34878D82A}">
                    <a16:rowId xmlns:a16="http://schemas.microsoft.com/office/drawing/2014/main" val="698080015"/>
                  </a:ext>
                </a:extLst>
              </a:tr>
              <a:tr h="364692">
                <a:tc>
                  <a:txBody>
                    <a:bodyPr/>
                    <a:lstStyle/>
                    <a:p>
                      <a:pPr algn="l"/>
                      <a:r>
                        <a:rPr lang="en-TZ" dirty="0">
                          <a:solidFill>
                            <a:schemeClr val="accent2"/>
                          </a:solidFill>
                        </a:rPr>
                        <a:t>Liquid Fund</a:t>
                      </a:r>
                    </a:p>
                  </a:txBody>
                  <a:tcPr/>
                </a:tc>
                <a:tc>
                  <a:txBody>
                    <a:bodyPr/>
                    <a:lstStyle/>
                    <a:p>
                      <a:r>
                        <a:rPr lang="en-TZ" dirty="0">
                          <a:solidFill>
                            <a:schemeClr val="accent2"/>
                          </a:solidFill>
                        </a:rPr>
                        <a:t>0.6920</a:t>
                      </a:r>
                    </a:p>
                  </a:txBody>
                  <a:tcPr/>
                </a:tc>
                <a:tc>
                  <a:txBody>
                    <a:bodyPr/>
                    <a:lstStyle/>
                    <a:p>
                      <a:r>
                        <a:rPr lang="en-TZ" dirty="0">
                          <a:solidFill>
                            <a:schemeClr val="accent2"/>
                          </a:solidFill>
                        </a:rPr>
                        <a:t>2.2586</a:t>
                      </a:r>
                    </a:p>
                  </a:txBody>
                  <a:tcPr/>
                </a:tc>
                <a:tc>
                  <a:txBody>
                    <a:bodyPr/>
                    <a:lstStyle/>
                    <a:p>
                      <a:r>
                        <a:rPr lang="en-TZ" dirty="0">
                          <a:solidFill>
                            <a:schemeClr val="accent2"/>
                          </a:solidFill>
                        </a:rPr>
                        <a:t>9.7874</a:t>
                      </a:r>
                    </a:p>
                  </a:txBody>
                  <a:tcPr/>
                </a:tc>
                <a:tc>
                  <a:txBody>
                    <a:bodyPr/>
                    <a:lstStyle/>
                    <a:p>
                      <a:r>
                        <a:rPr lang="en-TZ" dirty="0">
                          <a:solidFill>
                            <a:schemeClr val="accent2"/>
                          </a:solidFill>
                        </a:rPr>
                        <a:t>3.1285</a:t>
                      </a:r>
                    </a:p>
                  </a:txBody>
                  <a:tcPr/>
                </a:tc>
                <a:extLst>
                  <a:ext uri="{0D108BD9-81ED-4DB2-BD59-A6C34878D82A}">
                    <a16:rowId xmlns:a16="http://schemas.microsoft.com/office/drawing/2014/main" val="2383796966"/>
                  </a:ext>
                </a:extLst>
              </a:tr>
              <a:tr h="364692">
                <a:tc>
                  <a:txBody>
                    <a:bodyPr/>
                    <a:lstStyle/>
                    <a:p>
                      <a:pPr algn="l"/>
                      <a:r>
                        <a:rPr lang="en-TZ" dirty="0">
                          <a:solidFill>
                            <a:schemeClr val="accent2"/>
                          </a:solidFill>
                        </a:rPr>
                        <a:t>Watoto Fund</a:t>
                      </a:r>
                    </a:p>
                  </a:txBody>
                  <a:tcPr/>
                </a:tc>
                <a:tc>
                  <a:txBody>
                    <a:bodyPr/>
                    <a:lstStyle/>
                    <a:p>
                      <a:r>
                        <a:rPr lang="en-TZ" dirty="0">
                          <a:solidFill>
                            <a:schemeClr val="accent2"/>
                          </a:solidFill>
                        </a:rPr>
                        <a:t>0.7754</a:t>
                      </a:r>
                    </a:p>
                  </a:txBody>
                  <a:tcPr/>
                </a:tc>
                <a:tc>
                  <a:txBody>
                    <a:bodyPr/>
                    <a:lstStyle/>
                    <a:p>
                      <a:r>
                        <a:rPr lang="en-TZ" dirty="0">
                          <a:solidFill>
                            <a:schemeClr val="accent2"/>
                          </a:solidFill>
                        </a:rPr>
                        <a:t>3.6426</a:t>
                      </a:r>
                    </a:p>
                  </a:txBody>
                  <a:tcPr/>
                </a:tc>
                <a:tc>
                  <a:txBody>
                    <a:bodyPr/>
                    <a:lstStyle/>
                    <a:p>
                      <a:r>
                        <a:rPr lang="en-TZ" dirty="0">
                          <a:solidFill>
                            <a:schemeClr val="accent2"/>
                          </a:solidFill>
                        </a:rPr>
                        <a:t>26.4107</a:t>
                      </a:r>
                    </a:p>
                  </a:txBody>
                  <a:tcPr/>
                </a:tc>
                <a:tc>
                  <a:txBody>
                    <a:bodyPr/>
                    <a:lstStyle/>
                    <a:p>
                      <a:r>
                        <a:rPr lang="en-TZ" dirty="0">
                          <a:solidFill>
                            <a:schemeClr val="accent2"/>
                          </a:solidFill>
                        </a:rPr>
                        <a:t>5.1391</a:t>
                      </a:r>
                    </a:p>
                  </a:txBody>
                  <a:tcPr/>
                </a:tc>
                <a:extLst>
                  <a:ext uri="{0D108BD9-81ED-4DB2-BD59-A6C34878D82A}">
                    <a16:rowId xmlns:a16="http://schemas.microsoft.com/office/drawing/2014/main" val="4245060843"/>
                  </a:ext>
                </a:extLst>
              </a:tr>
              <a:tr h="364692">
                <a:tc>
                  <a:txBody>
                    <a:bodyPr/>
                    <a:lstStyle/>
                    <a:p>
                      <a:pPr algn="l"/>
                      <a:r>
                        <a:rPr lang="en-TZ" dirty="0" err="1">
                          <a:solidFill>
                            <a:schemeClr val="accent2"/>
                          </a:solidFill>
                        </a:rPr>
                        <a:t>Wekeza</a:t>
                      </a:r>
                      <a:r>
                        <a:rPr lang="en-TZ" dirty="0">
                          <a:solidFill>
                            <a:schemeClr val="accent2"/>
                          </a:solidFill>
                        </a:rPr>
                        <a:t> Fund</a:t>
                      </a:r>
                    </a:p>
                  </a:txBody>
                  <a:tcPr/>
                </a:tc>
                <a:tc>
                  <a:txBody>
                    <a:bodyPr/>
                    <a:lstStyle/>
                    <a:p>
                      <a:r>
                        <a:rPr lang="en-TZ" dirty="0">
                          <a:solidFill>
                            <a:schemeClr val="accent2"/>
                          </a:solidFill>
                        </a:rPr>
                        <a:t>0.6348</a:t>
                      </a:r>
                    </a:p>
                  </a:txBody>
                  <a:tcPr/>
                </a:tc>
                <a:tc>
                  <a:txBody>
                    <a:bodyPr/>
                    <a:lstStyle/>
                    <a:p>
                      <a:r>
                        <a:rPr lang="en-TZ" dirty="0">
                          <a:solidFill>
                            <a:schemeClr val="accent2"/>
                          </a:solidFill>
                        </a:rPr>
                        <a:t>6.1697</a:t>
                      </a:r>
                    </a:p>
                  </a:txBody>
                  <a:tcPr/>
                </a:tc>
                <a:tc>
                  <a:txBody>
                    <a:bodyPr/>
                    <a:lstStyle/>
                    <a:p>
                      <a:r>
                        <a:rPr lang="en-TZ" dirty="0">
                          <a:solidFill>
                            <a:schemeClr val="accent2"/>
                          </a:solidFill>
                        </a:rPr>
                        <a:t>78.2915</a:t>
                      </a:r>
                    </a:p>
                  </a:txBody>
                  <a:tcPr/>
                </a:tc>
                <a:tc>
                  <a:txBody>
                    <a:bodyPr/>
                    <a:lstStyle/>
                    <a:p>
                      <a:r>
                        <a:rPr lang="en-TZ" dirty="0">
                          <a:solidFill>
                            <a:schemeClr val="accent2"/>
                          </a:solidFill>
                        </a:rPr>
                        <a:t>8.8482</a:t>
                      </a:r>
                    </a:p>
                  </a:txBody>
                  <a:tcPr/>
                </a:tc>
                <a:extLst>
                  <a:ext uri="{0D108BD9-81ED-4DB2-BD59-A6C34878D82A}">
                    <a16:rowId xmlns:a16="http://schemas.microsoft.com/office/drawing/2014/main" val="1905241707"/>
                  </a:ext>
                </a:extLst>
              </a:tr>
              <a:tr h="364692">
                <a:tc>
                  <a:txBody>
                    <a:bodyPr/>
                    <a:lstStyle/>
                    <a:p>
                      <a:pPr algn="l"/>
                      <a:r>
                        <a:rPr lang="en-TZ" dirty="0">
                          <a:solidFill>
                            <a:schemeClr val="accent2"/>
                          </a:solidFill>
                        </a:rPr>
                        <a:t>Bond Fund</a:t>
                      </a:r>
                    </a:p>
                  </a:txBody>
                  <a:tcPr/>
                </a:tc>
                <a:tc>
                  <a:txBody>
                    <a:bodyPr/>
                    <a:lstStyle/>
                    <a:p>
                      <a:r>
                        <a:rPr lang="en-US">
                          <a:solidFill>
                            <a:schemeClr val="accent2"/>
                          </a:solidFill>
                        </a:rPr>
                        <a:t>0.6838</a:t>
                      </a:r>
                      <a:endParaRPr lang="en-TZ" dirty="0">
                        <a:solidFill>
                          <a:schemeClr val="accent2"/>
                        </a:solidFill>
                      </a:endParaRPr>
                    </a:p>
                  </a:txBody>
                  <a:tcPr/>
                </a:tc>
                <a:tc>
                  <a:txBody>
                    <a:bodyPr/>
                    <a:lstStyle/>
                    <a:p>
                      <a:r>
                        <a:rPr lang="en-US" dirty="0">
                          <a:solidFill>
                            <a:schemeClr val="accent2"/>
                          </a:solidFill>
                        </a:rPr>
                        <a:t>1.1268</a:t>
                      </a:r>
                      <a:endParaRPr lang="en-TZ" dirty="0">
                        <a:solidFill>
                          <a:schemeClr val="accent2"/>
                        </a:solidFill>
                      </a:endParaRPr>
                    </a:p>
                  </a:txBody>
                  <a:tcPr/>
                </a:tc>
                <a:tc>
                  <a:txBody>
                    <a:bodyPr/>
                    <a:lstStyle/>
                    <a:p>
                      <a:r>
                        <a:rPr lang="en-US" dirty="0">
                          <a:solidFill>
                            <a:schemeClr val="accent2"/>
                          </a:solidFill>
                        </a:rPr>
                        <a:t>1.5623</a:t>
                      </a:r>
                      <a:endParaRPr lang="en-TZ" dirty="0">
                        <a:solidFill>
                          <a:schemeClr val="accent2"/>
                        </a:solidFill>
                      </a:endParaRPr>
                    </a:p>
                  </a:txBody>
                  <a:tcPr/>
                </a:tc>
                <a:tc>
                  <a:txBody>
                    <a:bodyPr/>
                    <a:lstStyle/>
                    <a:p>
                      <a:r>
                        <a:rPr lang="en-US" dirty="0">
                          <a:solidFill>
                            <a:schemeClr val="accent2"/>
                          </a:solidFill>
                        </a:rPr>
                        <a:t>1.2499</a:t>
                      </a:r>
                      <a:endParaRPr lang="en-TZ" dirty="0">
                        <a:solidFill>
                          <a:schemeClr val="accent2"/>
                        </a:solidFill>
                      </a:endParaRPr>
                    </a:p>
                  </a:txBody>
                  <a:tcPr/>
                </a:tc>
                <a:extLst>
                  <a:ext uri="{0D108BD9-81ED-4DB2-BD59-A6C34878D82A}">
                    <a16:rowId xmlns:a16="http://schemas.microsoft.com/office/drawing/2014/main" val="2018441039"/>
                  </a:ext>
                </a:extLst>
              </a:tr>
            </a:tbl>
          </a:graphicData>
        </a:graphic>
      </p:graphicFrame>
    </p:spTree>
    <p:extLst>
      <p:ext uri="{BB962C8B-B14F-4D97-AF65-F5344CB8AC3E}">
        <p14:creationId xmlns:p14="http://schemas.microsoft.com/office/powerpoint/2010/main" val="4142598857"/>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61DDDF-B83C-046D-D958-F0E679D86B9F}"/>
              </a:ext>
            </a:extLst>
          </p:cNvPr>
          <p:cNvSpPr>
            <a:spLocks noGrp="1"/>
          </p:cNvSpPr>
          <p:nvPr>
            <p:ph type="title" idx="4294967295"/>
          </p:nvPr>
        </p:nvSpPr>
        <p:spPr>
          <a:xfrm>
            <a:off x="0" y="444500"/>
            <a:ext cx="7702550" cy="573088"/>
          </a:xfrm>
        </p:spPr>
        <p:txBody>
          <a:bodyPr/>
          <a:lstStyle/>
          <a:p>
            <a:pPr algn="l"/>
            <a:r>
              <a:rPr lang="en-US" b="1" dirty="0"/>
              <a:t>DEPLOYMENT</a:t>
            </a:r>
            <a:endParaRPr lang="en-TZ" b="1" dirty="0"/>
          </a:p>
        </p:txBody>
      </p:sp>
      <p:sp>
        <p:nvSpPr>
          <p:cNvPr id="3" name="Text Placeholder 2">
            <a:extLst>
              <a:ext uri="{FF2B5EF4-FFF2-40B4-BE49-F238E27FC236}">
                <a16:creationId xmlns:a16="http://schemas.microsoft.com/office/drawing/2014/main" id="{632DA65D-8FF1-700B-C7E7-D99E34604F11}"/>
              </a:ext>
            </a:extLst>
          </p:cNvPr>
          <p:cNvSpPr>
            <a:spLocks noGrp="1"/>
          </p:cNvSpPr>
          <p:nvPr>
            <p:ph type="body" idx="4294967295"/>
          </p:nvPr>
        </p:nvSpPr>
        <p:spPr>
          <a:xfrm>
            <a:off x="0" y="1216025"/>
            <a:ext cx="4852988" cy="3482975"/>
          </a:xfrm>
        </p:spPr>
        <p:txBody>
          <a:bodyPr/>
          <a:lstStyle/>
          <a:p>
            <a:pPr marL="152400" indent="0" algn="just">
              <a:buNone/>
            </a:pPr>
            <a:r>
              <a:rPr lang="en-US" sz="1400" dirty="0">
                <a:solidFill>
                  <a:schemeClr val="accent2"/>
                </a:solidFill>
              </a:rPr>
              <a:t>Deployment involved creating a web-based application that provides a user-friendly interface for showcasing and predicting the NAV/unit prices</a:t>
            </a:r>
          </a:p>
          <a:p>
            <a:pPr marL="152400" indent="0" algn="just">
              <a:buNone/>
            </a:pPr>
            <a:endParaRPr lang="en-US" sz="1400" dirty="0">
              <a:solidFill>
                <a:schemeClr val="accent2"/>
              </a:solidFill>
            </a:endParaRPr>
          </a:p>
          <a:p>
            <a:pPr marL="152400" indent="0" algn="just">
              <a:buNone/>
            </a:pPr>
            <a:r>
              <a:rPr lang="en-GB" sz="1400" dirty="0">
                <a:solidFill>
                  <a:schemeClr val="accent2"/>
                </a:solidFill>
              </a:rPr>
              <a:t>The application  required online hosting for any user to access via a link. The application was hosted on the </a:t>
            </a:r>
            <a:r>
              <a:rPr lang="en-GB" sz="1400" dirty="0" err="1">
                <a:solidFill>
                  <a:schemeClr val="accent2"/>
                </a:solidFill>
              </a:rPr>
              <a:t>streamlit</a:t>
            </a:r>
            <a:r>
              <a:rPr lang="en-GB" sz="1400" dirty="0">
                <a:solidFill>
                  <a:schemeClr val="accent2"/>
                </a:solidFill>
              </a:rPr>
              <a:t> cloud.</a:t>
            </a:r>
            <a:endParaRPr lang="en-TZ" sz="1400" dirty="0">
              <a:solidFill>
                <a:schemeClr val="accent2"/>
              </a:solidFill>
            </a:endParaRPr>
          </a:p>
          <a:p>
            <a:pPr marL="152400" indent="0" algn="just">
              <a:buNone/>
            </a:pPr>
            <a:endParaRPr lang="en-TZ" sz="1400" dirty="0">
              <a:solidFill>
                <a:schemeClr val="accent2"/>
              </a:solidFill>
            </a:endParaRPr>
          </a:p>
          <a:p>
            <a:pPr marL="152400" indent="0" algn="just">
              <a:buNone/>
            </a:pPr>
            <a:endParaRPr lang="en-GB" sz="1400" dirty="0">
              <a:solidFill>
                <a:schemeClr val="accent2"/>
              </a:solidFill>
            </a:endParaRPr>
          </a:p>
          <a:p>
            <a:pPr marL="152400" indent="0">
              <a:buNone/>
            </a:pPr>
            <a:endParaRPr lang="en-US" sz="1400" dirty="0"/>
          </a:p>
          <a:p>
            <a:pPr marL="152400" indent="0">
              <a:buNone/>
            </a:pPr>
            <a:endParaRPr lang="en-TZ" sz="1400" dirty="0"/>
          </a:p>
        </p:txBody>
      </p:sp>
      <p:pic>
        <p:nvPicPr>
          <p:cNvPr id="5" name="Picture 4">
            <a:extLst>
              <a:ext uri="{FF2B5EF4-FFF2-40B4-BE49-F238E27FC236}">
                <a16:creationId xmlns:a16="http://schemas.microsoft.com/office/drawing/2014/main" id="{DCFD343F-0FA2-52D7-2A63-D67626A486BC}"/>
              </a:ext>
            </a:extLst>
          </p:cNvPr>
          <p:cNvPicPr>
            <a:picLocks noChangeAspect="1"/>
          </p:cNvPicPr>
          <p:nvPr/>
        </p:nvPicPr>
        <p:blipFill>
          <a:blip r:embed="rId2"/>
          <a:stretch>
            <a:fillRect/>
          </a:stretch>
        </p:blipFill>
        <p:spPr>
          <a:xfrm>
            <a:off x="4814507" y="0"/>
            <a:ext cx="4329493" cy="5143500"/>
          </a:xfrm>
          <a:prstGeom prst="rect">
            <a:avLst/>
          </a:prstGeom>
        </p:spPr>
      </p:pic>
    </p:spTree>
    <p:extLst>
      <p:ext uri="{BB962C8B-B14F-4D97-AF65-F5344CB8AC3E}">
        <p14:creationId xmlns:p14="http://schemas.microsoft.com/office/powerpoint/2010/main" val="3272338639"/>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E80B99F-DA78-2F0D-7829-AFCF07924EC1}"/>
              </a:ext>
            </a:extLst>
          </p:cNvPr>
          <p:cNvSpPr>
            <a:spLocks noGrp="1"/>
          </p:cNvSpPr>
          <p:nvPr>
            <p:ph type="body" idx="4294967295"/>
          </p:nvPr>
        </p:nvSpPr>
        <p:spPr>
          <a:xfrm>
            <a:off x="0" y="504825"/>
            <a:ext cx="2565400" cy="3359150"/>
          </a:xfrm>
        </p:spPr>
        <p:txBody>
          <a:bodyPr/>
          <a:lstStyle/>
          <a:p>
            <a:r>
              <a:rPr lang="en-TZ" sz="1800" dirty="0">
                <a:solidFill>
                  <a:schemeClr val="accent2"/>
                </a:solidFill>
              </a:rPr>
              <a:t>The end result was a web-based application that is capable of  predicting the NAV/unit of the schemes for the next six months</a:t>
            </a:r>
          </a:p>
          <a:p>
            <a:endParaRPr lang="en-TZ" dirty="0"/>
          </a:p>
        </p:txBody>
      </p:sp>
      <p:pic>
        <p:nvPicPr>
          <p:cNvPr id="4" name="Picture 3">
            <a:extLst>
              <a:ext uri="{FF2B5EF4-FFF2-40B4-BE49-F238E27FC236}">
                <a16:creationId xmlns:a16="http://schemas.microsoft.com/office/drawing/2014/main" id="{1A3CBA4D-D154-FEF5-C710-9CFF8AEE11B0}"/>
              </a:ext>
            </a:extLst>
          </p:cNvPr>
          <p:cNvPicPr>
            <a:picLocks noChangeAspect="1"/>
          </p:cNvPicPr>
          <p:nvPr/>
        </p:nvPicPr>
        <p:blipFill>
          <a:blip r:embed="rId2"/>
          <a:stretch>
            <a:fillRect/>
          </a:stretch>
        </p:blipFill>
        <p:spPr>
          <a:xfrm>
            <a:off x="2620769" y="0"/>
            <a:ext cx="6562309" cy="5143500"/>
          </a:xfrm>
          <a:prstGeom prst="rect">
            <a:avLst/>
          </a:prstGeom>
        </p:spPr>
      </p:pic>
    </p:spTree>
    <p:extLst>
      <p:ext uri="{BB962C8B-B14F-4D97-AF65-F5344CB8AC3E}">
        <p14:creationId xmlns:p14="http://schemas.microsoft.com/office/powerpoint/2010/main" val="205739944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pic>
        <p:nvPicPr>
          <p:cNvPr id="186" name="Google Shape;186;p30"/>
          <p:cNvPicPr preferRelativeResize="0"/>
          <p:nvPr/>
        </p:nvPicPr>
        <p:blipFill rotWithShape="1">
          <a:blip r:embed="rId3">
            <a:alphaModFix amt="51000"/>
          </a:blip>
          <a:srcRect l="54065" t="20933" b="13814"/>
          <a:stretch/>
        </p:blipFill>
        <p:spPr>
          <a:xfrm>
            <a:off x="6647550" y="0"/>
            <a:ext cx="2496450" cy="2191525"/>
          </a:xfrm>
          <a:prstGeom prst="rect">
            <a:avLst/>
          </a:prstGeom>
          <a:noFill/>
          <a:ln>
            <a:noFill/>
          </a:ln>
        </p:spPr>
      </p:pic>
      <p:pic>
        <p:nvPicPr>
          <p:cNvPr id="187" name="Google Shape;187;p30"/>
          <p:cNvPicPr preferRelativeResize="0"/>
          <p:nvPr/>
        </p:nvPicPr>
        <p:blipFill rotWithShape="1">
          <a:blip r:embed="rId3">
            <a:alphaModFix amt="51000"/>
          </a:blip>
          <a:srcRect t="20933" b="13814"/>
          <a:stretch/>
        </p:blipFill>
        <p:spPr>
          <a:xfrm>
            <a:off x="-1407947" y="2343996"/>
            <a:ext cx="5156599" cy="2079325"/>
          </a:xfrm>
          <a:prstGeom prst="rect">
            <a:avLst/>
          </a:prstGeom>
          <a:noFill/>
          <a:ln>
            <a:noFill/>
          </a:ln>
        </p:spPr>
      </p:pic>
      <p:sp>
        <p:nvSpPr>
          <p:cNvPr id="188" name="Google Shape;188;p30"/>
          <p:cNvSpPr txBox="1">
            <a:spLocks noGrp="1"/>
          </p:cNvSpPr>
          <p:nvPr>
            <p:ph type="title" idx="4294967295"/>
          </p:nvPr>
        </p:nvSpPr>
        <p:spPr>
          <a:xfrm>
            <a:off x="412585" y="946150"/>
            <a:ext cx="4521200" cy="162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TZ" dirty="0"/>
              <a:t>CONCLUSION</a:t>
            </a:r>
            <a:endParaRPr dirty="0"/>
          </a:p>
        </p:txBody>
      </p:sp>
      <p:sp>
        <p:nvSpPr>
          <p:cNvPr id="189" name="Google Shape;189;p30"/>
          <p:cNvSpPr txBox="1">
            <a:spLocks noGrp="1"/>
          </p:cNvSpPr>
          <p:nvPr>
            <p:ph type="title" idx="4294967295"/>
          </p:nvPr>
        </p:nvSpPr>
        <p:spPr>
          <a:xfrm>
            <a:off x="0" y="1582738"/>
            <a:ext cx="1265238" cy="112077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a:t>
            </a:r>
            <a:r>
              <a:rPr lang="en-TZ" dirty="0"/>
              <a:t>8</a:t>
            </a:r>
            <a:endParaRPr dirty="0"/>
          </a:p>
        </p:txBody>
      </p:sp>
      <p:pic>
        <p:nvPicPr>
          <p:cNvPr id="5" name="Picture 4">
            <a:extLst>
              <a:ext uri="{FF2B5EF4-FFF2-40B4-BE49-F238E27FC236}">
                <a16:creationId xmlns:a16="http://schemas.microsoft.com/office/drawing/2014/main" id="{297D75FE-A14A-4153-FEE2-0B734266DE75}"/>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contrast="-40000"/>
                    </a14:imgEffect>
                  </a14:imgLayer>
                </a14:imgProps>
              </a:ext>
            </a:extLst>
          </a:blip>
          <a:stretch>
            <a:fillRect/>
          </a:stretch>
        </p:blipFill>
        <p:spPr>
          <a:xfrm>
            <a:off x="3434963" y="0"/>
            <a:ext cx="5709037" cy="5143500"/>
          </a:xfrm>
          <a:prstGeom prst="rect">
            <a:avLst/>
          </a:prstGeom>
        </p:spPr>
      </p:pic>
    </p:spTree>
    <p:extLst>
      <p:ext uri="{BB962C8B-B14F-4D97-AF65-F5344CB8AC3E}">
        <p14:creationId xmlns:p14="http://schemas.microsoft.com/office/powerpoint/2010/main" val="119027976"/>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EC76000-D36D-EF58-3327-BD82879F89DF}"/>
              </a:ext>
            </a:extLst>
          </p:cNvPr>
          <p:cNvSpPr>
            <a:spLocks noGrp="1"/>
          </p:cNvSpPr>
          <p:nvPr>
            <p:ph type="body" idx="4294967295"/>
          </p:nvPr>
        </p:nvSpPr>
        <p:spPr>
          <a:xfrm>
            <a:off x="0" y="649287"/>
            <a:ext cx="9002440" cy="4366521"/>
          </a:xfrm>
        </p:spPr>
        <p:txBody>
          <a:bodyPr/>
          <a:lstStyle/>
          <a:p>
            <a:pPr algn="just"/>
            <a:r>
              <a:rPr lang="en-GB" sz="1400" dirty="0">
                <a:solidFill>
                  <a:schemeClr val="accent2"/>
                </a:solidFill>
              </a:rPr>
              <a:t>The project </a:t>
            </a:r>
            <a:r>
              <a:rPr lang="en-TZ" sz="1400" dirty="0">
                <a:solidFill>
                  <a:schemeClr val="accent2"/>
                </a:solidFill>
              </a:rPr>
              <a:t>g</a:t>
            </a:r>
            <a:r>
              <a:rPr lang="en-GB" sz="1400" dirty="0" err="1">
                <a:solidFill>
                  <a:schemeClr val="accent2"/>
                </a:solidFill>
              </a:rPr>
              <a:t>ave</a:t>
            </a:r>
            <a:r>
              <a:rPr lang="en-GB" sz="1400" dirty="0">
                <a:solidFill>
                  <a:schemeClr val="accent2"/>
                </a:solidFill>
              </a:rPr>
              <a:t> </a:t>
            </a:r>
            <a:r>
              <a:rPr lang="en-TZ" sz="1400" dirty="0">
                <a:solidFill>
                  <a:schemeClr val="accent2"/>
                </a:solidFill>
              </a:rPr>
              <a:t>a</a:t>
            </a:r>
            <a:r>
              <a:rPr lang="en-GB" sz="1400" dirty="0">
                <a:solidFill>
                  <a:schemeClr val="accent2"/>
                </a:solidFill>
              </a:rPr>
              <a:t> valuable insight into the field of data science and its practical applications,</a:t>
            </a:r>
            <a:r>
              <a:rPr lang="en-TZ" sz="1400" dirty="0">
                <a:solidFill>
                  <a:schemeClr val="accent2"/>
                </a:solidFill>
              </a:rPr>
              <a:t> </a:t>
            </a:r>
            <a:r>
              <a:rPr lang="en-GB" sz="1400" dirty="0">
                <a:solidFill>
                  <a:schemeClr val="accent2"/>
                </a:solidFill>
              </a:rPr>
              <a:t>practice and sharpen skills used in real data science jobs.</a:t>
            </a:r>
          </a:p>
          <a:p>
            <a:pPr algn="just"/>
            <a:endParaRPr lang="en-GB" sz="1400" dirty="0">
              <a:solidFill>
                <a:schemeClr val="accent2"/>
              </a:solidFill>
            </a:endParaRPr>
          </a:p>
          <a:p>
            <a:pPr algn="just"/>
            <a:r>
              <a:rPr lang="en-GB" sz="1400" dirty="0">
                <a:solidFill>
                  <a:schemeClr val="accent2"/>
                </a:solidFill>
              </a:rPr>
              <a:t>Prophet model performance: It excels at automatically detecting and </a:t>
            </a:r>
            <a:r>
              <a:rPr lang="en-GB" sz="1400" dirty="0" err="1">
                <a:solidFill>
                  <a:schemeClr val="accent2"/>
                </a:solidFill>
              </a:rPr>
              <a:t>modeling</a:t>
            </a:r>
            <a:r>
              <a:rPr lang="en-GB" sz="1400" dirty="0">
                <a:solidFill>
                  <a:schemeClr val="accent2"/>
                </a:solidFill>
              </a:rPr>
              <a:t> seasonality patterns, making it suitable for data with complex periodic trends. Uncertainty. The model provides uncertainty estimates for predictions, helping users understand the range of potential outcomes. It is also suitable for beginners</a:t>
            </a:r>
          </a:p>
          <a:p>
            <a:pPr algn="just"/>
            <a:endParaRPr lang="en-GB" sz="1400" dirty="0">
              <a:solidFill>
                <a:schemeClr val="accent2"/>
              </a:solidFill>
            </a:endParaRPr>
          </a:p>
          <a:p>
            <a:pPr algn="just"/>
            <a:r>
              <a:rPr lang="en-GB" sz="1400" dirty="0">
                <a:solidFill>
                  <a:schemeClr val="accent2"/>
                </a:solidFill>
              </a:rPr>
              <a:t>Fund-Specific Trends: We observed that each fund displayed unique trends and seasonality patterns in their NAV per unit values. Some funds exhibited steady growth, while others displayed some fluctuation</a:t>
            </a:r>
          </a:p>
          <a:p>
            <a:pPr algn="just"/>
            <a:endParaRPr lang="en-GB" sz="1400" dirty="0">
              <a:solidFill>
                <a:schemeClr val="accent2"/>
              </a:solidFill>
            </a:endParaRPr>
          </a:p>
          <a:p>
            <a:pPr algn="just"/>
            <a:endParaRPr lang="en-TZ" sz="1400" dirty="0">
              <a:solidFill>
                <a:schemeClr val="accent2"/>
              </a:solidFill>
            </a:endParaRPr>
          </a:p>
          <a:p>
            <a:pPr algn="just"/>
            <a:endParaRPr lang="en-TZ" sz="1400" dirty="0"/>
          </a:p>
          <a:p>
            <a:pPr algn="just"/>
            <a:endParaRPr lang="en-TZ" sz="1400" dirty="0"/>
          </a:p>
          <a:p>
            <a:endParaRPr lang="en-GB" sz="1400" dirty="0"/>
          </a:p>
          <a:p>
            <a:pPr marL="158750" indent="0">
              <a:buNone/>
            </a:pPr>
            <a:endParaRPr lang="en-TZ" sz="1400" dirty="0"/>
          </a:p>
        </p:txBody>
      </p:sp>
    </p:spTree>
    <p:extLst>
      <p:ext uri="{BB962C8B-B14F-4D97-AF65-F5344CB8AC3E}">
        <p14:creationId xmlns:p14="http://schemas.microsoft.com/office/powerpoint/2010/main" val="634340847"/>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E358A6-7FFD-3501-3347-32E8065D1730}"/>
              </a:ext>
            </a:extLst>
          </p:cNvPr>
          <p:cNvSpPr>
            <a:spLocks noGrp="1"/>
          </p:cNvSpPr>
          <p:nvPr>
            <p:ph type="title" idx="4294967295"/>
          </p:nvPr>
        </p:nvSpPr>
        <p:spPr>
          <a:xfrm>
            <a:off x="0" y="444500"/>
            <a:ext cx="7702550" cy="573088"/>
          </a:xfrm>
        </p:spPr>
        <p:txBody>
          <a:bodyPr/>
          <a:lstStyle/>
          <a:p>
            <a:pPr algn="l"/>
            <a:r>
              <a:rPr lang="en-TZ" sz="2000" dirty="0"/>
              <a:t>RECOMMENDATIONS</a:t>
            </a:r>
          </a:p>
        </p:txBody>
      </p:sp>
      <p:sp>
        <p:nvSpPr>
          <p:cNvPr id="4" name="TextBox 3">
            <a:extLst>
              <a:ext uri="{FF2B5EF4-FFF2-40B4-BE49-F238E27FC236}">
                <a16:creationId xmlns:a16="http://schemas.microsoft.com/office/drawing/2014/main" id="{6313ACFC-2289-53E9-9FF7-C916D9240DD6}"/>
              </a:ext>
            </a:extLst>
          </p:cNvPr>
          <p:cNvSpPr txBox="1"/>
          <p:nvPr/>
        </p:nvSpPr>
        <p:spPr>
          <a:xfrm>
            <a:off x="450503" y="953505"/>
            <a:ext cx="8395073" cy="2246769"/>
          </a:xfrm>
          <a:prstGeom prst="rect">
            <a:avLst/>
          </a:prstGeom>
          <a:noFill/>
        </p:spPr>
        <p:txBody>
          <a:bodyPr wrap="square">
            <a:spAutoFit/>
          </a:bodyPr>
          <a:lstStyle/>
          <a:p>
            <a:pPr algn="just"/>
            <a:r>
              <a:rPr lang="es-ES" sz="1400" dirty="0" err="1">
                <a:solidFill>
                  <a:schemeClr val="accent2"/>
                </a:solidFill>
              </a:rPr>
              <a:t>Uncertainty</a:t>
            </a:r>
            <a:r>
              <a:rPr lang="es-ES" sz="1400" dirty="0">
                <a:solidFill>
                  <a:schemeClr val="accent2"/>
                </a:solidFill>
              </a:rPr>
              <a:t> and </a:t>
            </a:r>
            <a:r>
              <a:rPr lang="es-ES" sz="1400" dirty="0" err="1">
                <a:solidFill>
                  <a:schemeClr val="accent2"/>
                </a:solidFill>
              </a:rPr>
              <a:t>Risk</a:t>
            </a:r>
            <a:r>
              <a:rPr lang="es-ES" sz="1400" dirty="0">
                <a:solidFill>
                  <a:schemeClr val="accent2"/>
                </a:solidFill>
              </a:rPr>
              <a:t> </a:t>
            </a:r>
            <a:r>
              <a:rPr lang="es-ES" sz="1400" dirty="0" err="1">
                <a:solidFill>
                  <a:schemeClr val="accent2"/>
                </a:solidFill>
              </a:rPr>
              <a:t>Assessment</a:t>
            </a:r>
            <a:r>
              <a:rPr lang="es-ES" sz="1400" dirty="0">
                <a:solidFill>
                  <a:schemeClr val="accent2"/>
                </a:solidFill>
              </a:rPr>
              <a:t>: </a:t>
            </a:r>
            <a:r>
              <a:rPr lang="en-GB" sz="1400" dirty="0">
                <a:solidFill>
                  <a:schemeClr val="accent2"/>
                </a:solidFill>
              </a:rPr>
              <a:t>While the Prophet model provided valuable predictions, it's essential to consider potential risks and external factors that may impact fund performance, such as economic conditions and market dynamics.</a:t>
            </a:r>
          </a:p>
          <a:p>
            <a:pPr algn="just"/>
            <a:endParaRPr lang="en-GB" sz="1400" dirty="0">
              <a:solidFill>
                <a:schemeClr val="accent2"/>
              </a:solidFill>
            </a:endParaRPr>
          </a:p>
          <a:p>
            <a:pPr algn="just"/>
            <a:r>
              <a:rPr lang="es-ES" sz="1400" dirty="0" err="1">
                <a:solidFill>
                  <a:schemeClr val="accent2"/>
                </a:solidFill>
              </a:rPr>
              <a:t>Investment</a:t>
            </a:r>
            <a:r>
              <a:rPr lang="es-ES" sz="1400" dirty="0">
                <a:solidFill>
                  <a:schemeClr val="accent2"/>
                </a:solidFill>
              </a:rPr>
              <a:t> </a:t>
            </a:r>
            <a:r>
              <a:rPr lang="es-ES" sz="1400" dirty="0" err="1">
                <a:solidFill>
                  <a:schemeClr val="accent2"/>
                </a:solidFill>
              </a:rPr>
              <a:t>Recommendations</a:t>
            </a:r>
            <a:r>
              <a:rPr lang="es-ES" sz="1400" dirty="0">
                <a:solidFill>
                  <a:schemeClr val="accent2"/>
                </a:solidFill>
              </a:rPr>
              <a:t>: </a:t>
            </a:r>
            <a:r>
              <a:rPr lang="en-GB" sz="1400" dirty="0">
                <a:solidFill>
                  <a:schemeClr val="accent2"/>
                </a:solidFill>
              </a:rPr>
              <a:t>For funds showing stable growth, long-term investment strategies may be suitable. Conversely, funds with higher volatility may need a more active and risk-aware approach.</a:t>
            </a:r>
          </a:p>
          <a:p>
            <a:pPr algn="just"/>
            <a:endParaRPr lang="en-GB" dirty="0">
              <a:solidFill>
                <a:schemeClr val="accent2"/>
              </a:solidFill>
            </a:endParaRPr>
          </a:p>
          <a:p>
            <a:pPr algn="just"/>
            <a:r>
              <a:rPr lang="en-GB" sz="1400" dirty="0">
                <a:solidFill>
                  <a:schemeClr val="accent2"/>
                </a:solidFill>
              </a:rPr>
              <a:t>The data set had limited features, more features would have helped to analyse and understand better the trends and patterns of the funds and gain more insights for better conclusion  and prediction</a:t>
            </a:r>
            <a:endParaRPr lang="en-TZ" sz="1400" dirty="0">
              <a:solidFill>
                <a:schemeClr val="accent2"/>
              </a:solidFill>
            </a:endParaRPr>
          </a:p>
          <a:p>
            <a:pPr marL="158750" indent="0">
              <a:buNone/>
            </a:pPr>
            <a:endParaRPr lang="en-TZ" sz="1400" dirty="0">
              <a:solidFill>
                <a:schemeClr val="accent2"/>
              </a:solidFill>
            </a:endParaRPr>
          </a:p>
        </p:txBody>
      </p:sp>
    </p:spTree>
    <p:extLst>
      <p:ext uri="{BB962C8B-B14F-4D97-AF65-F5344CB8AC3E}">
        <p14:creationId xmlns:p14="http://schemas.microsoft.com/office/powerpoint/2010/main" val="1053325517"/>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oogle Shape;3381;p55">
            <a:extLst>
              <a:ext uri="{FF2B5EF4-FFF2-40B4-BE49-F238E27FC236}">
                <a16:creationId xmlns:a16="http://schemas.microsoft.com/office/drawing/2014/main" id="{BF5C0ABF-C9CF-1F88-C845-9C91C2D12ACA}"/>
              </a:ext>
            </a:extLst>
          </p:cNvPr>
          <p:cNvGrpSpPr/>
          <p:nvPr/>
        </p:nvGrpSpPr>
        <p:grpSpPr>
          <a:xfrm>
            <a:off x="2432310" y="1264631"/>
            <a:ext cx="4279379" cy="2553657"/>
            <a:chOff x="724986" y="3605478"/>
            <a:chExt cx="1368681" cy="682918"/>
          </a:xfrm>
        </p:grpSpPr>
        <p:grpSp>
          <p:nvGrpSpPr>
            <p:cNvPr id="3" name="Google Shape;3382;p55">
              <a:extLst>
                <a:ext uri="{FF2B5EF4-FFF2-40B4-BE49-F238E27FC236}">
                  <a16:creationId xmlns:a16="http://schemas.microsoft.com/office/drawing/2014/main" id="{4F252F95-9989-E2DA-04E8-0C1A9F9F1BF6}"/>
                </a:ext>
              </a:extLst>
            </p:cNvPr>
            <p:cNvGrpSpPr/>
            <p:nvPr/>
          </p:nvGrpSpPr>
          <p:grpSpPr>
            <a:xfrm>
              <a:off x="1289102" y="3823629"/>
              <a:ext cx="240442" cy="250435"/>
              <a:chOff x="-165066" y="3843615"/>
              <a:chExt cx="221259" cy="230455"/>
            </a:xfrm>
          </p:grpSpPr>
          <p:sp>
            <p:nvSpPr>
              <p:cNvPr id="69" name="Google Shape;3383;p55">
                <a:extLst>
                  <a:ext uri="{FF2B5EF4-FFF2-40B4-BE49-F238E27FC236}">
                    <a16:creationId xmlns:a16="http://schemas.microsoft.com/office/drawing/2014/main" id="{D4A84F23-CDC0-D476-58A0-9E43DA91467C}"/>
                  </a:ext>
                </a:extLst>
              </p:cNvPr>
              <p:cNvSpPr/>
              <p:nvPr/>
            </p:nvSpPr>
            <p:spPr>
              <a:xfrm>
                <a:off x="-165066" y="3843615"/>
                <a:ext cx="106189" cy="230455"/>
              </a:xfrm>
              <a:custGeom>
                <a:avLst/>
                <a:gdLst/>
                <a:ahLst/>
                <a:cxnLst/>
                <a:rect l="l" t="t" r="r" b="b"/>
                <a:pathLst>
                  <a:path w="9076" h="19697" extrusionOk="0">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3384;p55">
                <a:extLst>
                  <a:ext uri="{FF2B5EF4-FFF2-40B4-BE49-F238E27FC236}">
                    <a16:creationId xmlns:a16="http://schemas.microsoft.com/office/drawing/2014/main" id="{8A2CA7D7-F69F-8A1B-AABE-CF8F8B9FF263}"/>
                  </a:ext>
                </a:extLst>
              </p:cNvPr>
              <p:cNvSpPr/>
              <p:nvPr/>
            </p:nvSpPr>
            <p:spPr>
              <a:xfrm>
                <a:off x="-100985" y="3906105"/>
                <a:ext cx="41804" cy="52708"/>
              </a:xfrm>
              <a:custGeom>
                <a:avLst/>
                <a:gdLst/>
                <a:ahLst/>
                <a:cxnLst/>
                <a:rect l="l" t="t" r="r" b="b"/>
                <a:pathLst>
                  <a:path w="3573" h="4505" fill="none" extrusionOk="0">
                    <a:moveTo>
                      <a:pt x="3573" y="1"/>
                    </a:moveTo>
                    <a:cubicBezTo>
                      <a:pt x="3573" y="1"/>
                      <a:pt x="1" y="221"/>
                      <a:pt x="997"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3385;p55">
                <a:extLst>
                  <a:ext uri="{FF2B5EF4-FFF2-40B4-BE49-F238E27FC236}">
                    <a16:creationId xmlns:a16="http://schemas.microsoft.com/office/drawing/2014/main" id="{75527D83-30E4-E18A-9EEC-E9F41CD0C085}"/>
                  </a:ext>
                </a:extLst>
              </p:cNvPr>
              <p:cNvSpPr/>
              <p:nvPr/>
            </p:nvSpPr>
            <p:spPr>
              <a:xfrm>
                <a:off x="-86594" y="3875146"/>
                <a:ext cx="27296" cy="25717"/>
              </a:xfrm>
              <a:custGeom>
                <a:avLst/>
                <a:gdLst/>
                <a:ahLst/>
                <a:cxnLst/>
                <a:rect l="l" t="t" r="r" b="b"/>
                <a:pathLst>
                  <a:path w="2333" h="2198" fill="none" extrusionOk="0">
                    <a:moveTo>
                      <a:pt x="0" y="696"/>
                    </a:moveTo>
                    <a:cubicBezTo>
                      <a:pt x="0" y="696"/>
                      <a:pt x="2333" y="0"/>
                      <a:pt x="2333"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3386;p55">
                <a:extLst>
                  <a:ext uri="{FF2B5EF4-FFF2-40B4-BE49-F238E27FC236}">
                    <a16:creationId xmlns:a16="http://schemas.microsoft.com/office/drawing/2014/main" id="{8C2A3887-3B62-229E-1979-278BF40353DE}"/>
                  </a:ext>
                </a:extLst>
              </p:cNvPr>
              <p:cNvSpPr/>
              <p:nvPr/>
            </p:nvSpPr>
            <p:spPr>
              <a:xfrm>
                <a:off x="-113855" y="3879078"/>
                <a:ext cx="8986" cy="21785"/>
              </a:xfrm>
              <a:custGeom>
                <a:avLst/>
                <a:gdLst/>
                <a:ahLst/>
                <a:cxnLst/>
                <a:rect l="l" t="t" r="r" b="b"/>
                <a:pathLst>
                  <a:path w="768" h="1862" fill="none" extrusionOk="0">
                    <a:moveTo>
                      <a:pt x="1" y="1"/>
                    </a:moveTo>
                    <a:cubicBezTo>
                      <a:pt x="1" y="1"/>
                      <a:pt x="1" y="1056"/>
                      <a:pt x="768"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3387;p55">
                <a:extLst>
                  <a:ext uri="{FF2B5EF4-FFF2-40B4-BE49-F238E27FC236}">
                    <a16:creationId xmlns:a16="http://schemas.microsoft.com/office/drawing/2014/main" id="{8767B0FB-1D7F-C004-D18D-29DB90035DC1}"/>
                  </a:ext>
                </a:extLst>
              </p:cNvPr>
              <p:cNvSpPr/>
              <p:nvPr/>
            </p:nvSpPr>
            <p:spPr>
              <a:xfrm>
                <a:off x="-148861" y="3908679"/>
                <a:ext cx="53340" cy="15538"/>
              </a:xfrm>
              <a:custGeom>
                <a:avLst/>
                <a:gdLst/>
                <a:ahLst/>
                <a:cxnLst/>
                <a:rect l="l" t="t" r="r" b="b"/>
                <a:pathLst>
                  <a:path w="4559" h="1328" fill="none" extrusionOk="0">
                    <a:moveTo>
                      <a:pt x="0" y="1030"/>
                    </a:moveTo>
                    <a:cubicBezTo>
                      <a:pt x="1301" y="1"/>
                      <a:pt x="2559" y="1327"/>
                      <a:pt x="2559" y="1327"/>
                    </a:cubicBezTo>
                    <a:cubicBezTo>
                      <a:pt x="2559" y="1327"/>
                      <a:pt x="2828" y="150"/>
                      <a:pt x="4559"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3388;p55">
                <a:extLst>
                  <a:ext uri="{FF2B5EF4-FFF2-40B4-BE49-F238E27FC236}">
                    <a16:creationId xmlns:a16="http://schemas.microsoft.com/office/drawing/2014/main" id="{B9443490-A219-DAC0-BE18-241D479EA91B}"/>
                  </a:ext>
                </a:extLst>
              </p:cNvPr>
              <p:cNvSpPr/>
              <p:nvPr/>
            </p:nvSpPr>
            <p:spPr>
              <a:xfrm>
                <a:off x="-137430" y="3963493"/>
                <a:ext cx="28092" cy="51948"/>
              </a:xfrm>
              <a:custGeom>
                <a:avLst/>
                <a:gdLst/>
                <a:ahLst/>
                <a:cxnLst/>
                <a:rect l="l" t="t" r="r" b="b"/>
                <a:pathLst>
                  <a:path w="2401" h="4440" fill="none" extrusionOk="0">
                    <a:moveTo>
                      <a:pt x="10" y="4439"/>
                    </a:moveTo>
                    <a:cubicBezTo>
                      <a:pt x="10" y="4439"/>
                      <a:pt x="0" y="2220"/>
                      <a:pt x="1718" y="2437"/>
                    </a:cubicBezTo>
                    <a:cubicBezTo>
                      <a:pt x="1718" y="2437"/>
                      <a:pt x="828" y="1217"/>
                      <a:pt x="2401"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3389;p55">
                <a:extLst>
                  <a:ext uri="{FF2B5EF4-FFF2-40B4-BE49-F238E27FC236}">
                    <a16:creationId xmlns:a16="http://schemas.microsoft.com/office/drawing/2014/main" id="{519CD502-9F55-4BAA-CCEF-D87E2BDE9DA6}"/>
                  </a:ext>
                </a:extLst>
              </p:cNvPr>
              <p:cNvSpPr/>
              <p:nvPr/>
            </p:nvSpPr>
            <p:spPr>
              <a:xfrm>
                <a:off x="-122021" y="4015429"/>
                <a:ext cx="12461" cy="32374"/>
              </a:xfrm>
              <a:custGeom>
                <a:avLst/>
                <a:gdLst/>
                <a:ahLst/>
                <a:cxnLst/>
                <a:rect l="l" t="t" r="r" b="b"/>
                <a:pathLst>
                  <a:path w="1065" h="2767" fill="none" extrusionOk="0">
                    <a:moveTo>
                      <a:pt x="1064" y="0"/>
                    </a:moveTo>
                    <a:cubicBezTo>
                      <a:pt x="1064" y="0"/>
                      <a:pt x="0" y="1146"/>
                      <a:pt x="702"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3390;p55">
                <a:extLst>
                  <a:ext uri="{FF2B5EF4-FFF2-40B4-BE49-F238E27FC236}">
                    <a16:creationId xmlns:a16="http://schemas.microsoft.com/office/drawing/2014/main" id="{E50E0B24-87A7-0EAF-192B-EB506B4C1CD8}"/>
                  </a:ext>
                </a:extLst>
              </p:cNvPr>
              <p:cNvSpPr/>
              <p:nvPr/>
            </p:nvSpPr>
            <p:spPr>
              <a:xfrm>
                <a:off x="-95533" y="4013124"/>
                <a:ext cx="36235" cy="21739"/>
              </a:xfrm>
              <a:custGeom>
                <a:avLst/>
                <a:gdLst/>
                <a:ahLst/>
                <a:cxnLst/>
                <a:rect l="l" t="t" r="r" b="b"/>
                <a:pathLst>
                  <a:path w="3097" h="1858" fill="none" extrusionOk="0">
                    <a:moveTo>
                      <a:pt x="3097" y="197"/>
                    </a:moveTo>
                    <a:cubicBezTo>
                      <a:pt x="1463" y="0"/>
                      <a:pt x="764" y="1579"/>
                      <a:pt x="764" y="1579"/>
                    </a:cubicBezTo>
                    <a:cubicBezTo>
                      <a:pt x="764" y="1579"/>
                      <a:pt x="334" y="1391"/>
                      <a:pt x="1"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3391;p55">
                <a:extLst>
                  <a:ext uri="{FF2B5EF4-FFF2-40B4-BE49-F238E27FC236}">
                    <a16:creationId xmlns:a16="http://schemas.microsoft.com/office/drawing/2014/main" id="{99F22991-EFC5-BC07-8B03-EC93B1B71103}"/>
                  </a:ext>
                </a:extLst>
              </p:cNvPr>
              <p:cNvSpPr/>
              <p:nvPr/>
            </p:nvSpPr>
            <p:spPr>
              <a:xfrm>
                <a:off x="-123355" y="3941357"/>
                <a:ext cx="32000" cy="17913"/>
              </a:xfrm>
              <a:custGeom>
                <a:avLst/>
                <a:gdLst/>
                <a:ahLst/>
                <a:cxnLst/>
                <a:rect l="l" t="t" r="r" b="b"/>
                <a:pathLst>
                  <a:path w="2735" h="1531" fill="none" extrusionOk="0">
                    <a:moveTo>
                      <a:pt x="2735" y="0"/>
                    </a:moveTo>
                    <a:cubicBezTo>
                      <a:pt x="2735" y="0"/>
                      <a:pt x="1085" y="1530"/>
                      <a:pt x="1"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3392;p55">
                <a:extLst>
                  <a:ext uri="{FF2B5EF4-FFF2-40B4-BE49-F238E27FC236}">
                    <a16:creationId xmlns:a16="http://schemas.microsoft.com/office/drawing/2014/main" id="{04B8FA95-A160-C1BC-AAD1-91D61B41EA44}"/>
                  </a:ext>
                </a:extLst>
              </p:cNvPr>
              <p:cNvSpPr/>
              <p:nvPr/>
            </p:nvSpPr>
            <p:spPr>
              <a:xfrm>
                <a:off x="-91367" y="3973672"/>
                <a:ext cx="32070" cy="15807"/>
              </a:xfrm>
              <a:custGeom>
                <a:avLst/>
                <a:gdLst/>
                <a:ahLst/>
                <a:cxnLst/>
                <a:rect l="l" t="t" r="r" b="b"/>
                <a:pathLst>
                  <a:path w="2741" h="1351" fill="none" extrusionOk="0">
                    <a:moveTo>
                      <a:pt x="1" y="434"/>
                    </a:moveTo>
                    <a:cubicBezTo>
                      <a:pt x="1" y="434"/>
                      <a:pt x="1709" y="1"/>
                      <a:pt x="2741"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3393;p55">
                <a:extLst>
                  <a:ext uri="{FF2B5EF4-FFF2-40B4-BE49-F238E27FC236}">
                    <a16:creationId xmlns:a16="http://schemas.microsoft.com/office/drawing/2014/main" id="{154576EE-C52E-4D8E-4C16-A7E710D843E7}"/>
                  </a:ext>
                </a:extLst>
              </p:cNvPr>
              <p:cNvSpPr/>
              <p:nvPr/>
            </p:nvSpPr>
            <p:spPr>
              <a:xfrm>
                <a:off x="-49996" y="3843615"/>
                <a:ext cx="106189" cy="230455"/>
              </a:xfrm>
              <a:custGeom>
                <a:avLst/>
                <a:gdLst/>
                <a:ahLst/>
                <a:cxnLst/>
                <a:rect l="l" t="t" r="r" b="b"/>
                <a:pathLst>
                  <a:path w="9076" h="19697" extrusionOk="0">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3394;p55">
                <a:extLst>
                  <a:ext uri="{FF2B5EF4-FFF2-40B4-BE49-F238E27FC236}">
                    <a16:creationId xmlns:a16="http://schemas.microsoft.com/office/drawing/2014/main" id="{3FB30B15-DF96-982B-3CE1-C0DE6640DF49}"/>
                  </a:ext>
                </a:extLst>
              </p:cNvPr>
              <p:cNvSpPr/>
              <p:nvPr/>
            </p:nvSpPr>
            <p:spPr>
              <a:xfrm>
                <a:off x="-49692" y="3906105"/>
                <a:ext cx="41804" cy="52708"/>
              </a:xfrm>
              <a:custGeom>
                <a:avLst/>
                <a:gdLst/>
                <a:ahLst/>
                <a:cxnLst/>
                <a:rect l="l" t="t" r="r" b="b"/>
                <a:pathLst>
                  <a:path w="3573" h="4505" fill="none" extrusionOk="0">
                    <a:moveTo>
                      <a:pt x="1" y="1"/>
                    </a:moveTo>
                    <a:cubicBezTo>
                      <a:pt x="1" y="1"/>
                      <a:pt x="3572" y="221"/>
                      <a:pt x="2573"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3395;p55">
                <a:extLst>
                  <a:ext uri="{FF2B5EF4-FFF2-40B4-BE49-F238E27FC236}">
                    <a16:creationId xmlns:a16="http://schemas.microsoft.com/office/drawing/2014/main" id="{480CC4C9-C8C7-5B56-D94D-2C3D1CE35661}"/>
                  </a:ext>
                </a:extLst>
              </p:cNvPr>
              <p:cNvSpPr/>
              <p:nvPr/>
            </p:nvSpPr>
            <p:spPr>
              <a:xfrm>
                <a:off x="-49575" y="3875146"/>
                <a:ext cx="27261" cy="25717"/>
              </a:xfrm>
              <a:custGeom>
                <a:avLst/>
                <a:gdLst/>
                <a:ahLst/>
                <a:cxnLst/>
                <a:rect l="l" t="t" r="r" b="b"/>
                <a:pathLst>
                  <a:path w="2330" h="2198" fill="none" extrusionOk="0">
                    <a:moveTo>
                      <a:pt x="2330" y="696"/>
                    </a:moveTo>
                    <a:cubicBezTo>
                      <a:pt x="2330" y="696"/>
                      <a:pt x="0" y="0"/>
                      <a:pt x="0"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3396;p55">
                <a:extLst>
                  <a:ext uri="{FF2B5EF4-FFF2-40B4-BE49-F238E27FC236}">
                    <a16:creationId xmlns:a16="http://schemas.microsoft.com/office/drawing/2014/main" id="{E077B58C-4340-4737-AA80-C031E8BCA4A8}"/>
                  </a:ext>
                </a:extLst>
              </p:cNvPr>
              <p:cNvSpPr/>
              <p:nvPr/>
            </p:nvSpPr>
            <p:spPr>
              <a:xfrm>
                <a:off x="-4003" y="3879078"/>
                <a:ext cx="8986" cy="21785"/>
              </a:xfrm>
              <a:custGeom>
                <a:avLst/>
                <a:gdLst/>
                <a:ahLst/>
                <a:cxnLst/>
                <a:rect l="l" t="t" r="r" b="b"/>
                <a:pathLst>
                  <a:path w="768" h="1862" fill="none" extrusionOk="0">
                    <a:moveTo>
                      <a:pt x="767" y="1"/>
                    </a:moveTo>
                    <a:cubicBezTo>
                      <a:pt x="767" y="1"/>
                      <a:pt x="767" y="1056"/>
                      <a:pt x="1"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3397;p55">
                <a:extLst>
                  <a:ext uri="{FF2B5EF4-FFF2-40B4-BE49-F238E27FC236}">
                    <a16:creationId xmlns:a16="http://schemas.microsoft.com/office/drawing/2014/main" id="{88A0744A-1686-312F-9C7E-C4AE7E7EB760}"/>
                  </a:ext>
                </a:extLst>
              </p:cNvPr>
              <p:cNvSpPr/>
              <p:nvPr/>
            </p:nvSpPr>
            <p:spPr>
              <a:xfrm>
                <a:off x="-13352" y="3908679"/>
                <a:ext cx="53352" cy="15538"/>
              </a:xfrm>
              <a:custGeom>
                <a:avLst/>
                <a:gdLst/>
                <a:ahLst/>
                <a:cxnLst/>
                <a:rect l="l" t="t" r="r" b="b"/>
                <a:pathLst>
                  <a:path w="4560" h="1328" fill="none" extrusionOk="0">
                    <a:moveTo>
                      <a:pt x="4559" y="1030"/>
                    </a:moveTo>
                    <a:cubicBezTo>
                      <a:pt x="3258" y="1"/>
                      <a:pt x="1997" y="1327"/>
                      <a:pt x="1997" y="1327"/>
                    </a:cubicBezTo>
                    <a:cubicBezTo>
                      <a:pt x="1997" y="1327"/>
                      <a:pt x="1731" y="150"/>
                      <a:pt x="1"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3398;p55">
                <a:extLst>
                  <a:ext uri="{FF2B5EF4-FFF2-40B4-BE49-F238E27FC236}">
                    <a16:creationId xmlns:a16="http://schemas.microsoft.com/office/drawing/2014/main" id="{61423783-91CB-AB50-DF55-CE77C72A90DC}"/>
                  </a:ext>
                </a:extLst>
              </p:cNvPr>
              <p:cNvSpPr/>
              <p:nvPr/>
            </p:nvSpPr>
            <p:spPr>
              <a:xfrm>
                <a:off x="466" y="3963493"/>
                <a:ext cx="28092" cy="51948"/>
              </a:xfrm>
              <a:custGeom>
                <a:avLst/>
                <a:gdLst/>
                <a:ahLst/>
                <a:cxnLst/>
                <a:rect l="l" t="t" r="r" b="b"/>
                <a:pathLst>
                  <a:path w="2401" h="4440" fill="none" extrusionOk="0">
                    <a:moveTo>
                      <a:pt x="2391" y="4439"/>
                    </a:moveTo>
                    <a:cubicBezTo>
                      <a:pt x="2391" y="4439"/>
                      <a:pt x="2401" y="2220"/>
                      <a:pt x="683" y="2437"/>
                    </a:cubicBezTo>
                    <a:cubicBezTo>
                      <a:pt x="683" y="2437"/>
                      <a:pt x="1573" y="1217"/>
                      <a:pt x="0"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3399;p55">
                <a:extLst>
                  <a:ext uri="{FF2B5EF4-FFF2-40B4-BE49-F238E27FC236}">
                    <a16:creationId xmlns:a16="http://schemas.microsoft.com/office/drawing/2014/main" id="{BB0940FD-D49A-A260-81D3-03AFEC541D1D}"/>
                  </a:ext>
                </a:extLst>
              </p:cNvPr>
              <p:cNvSpPr/>
              <p:nvPr/>
            </p:nvSpPr>
            <p:spPr>
              <a:xfrm>
                <a:off x="688" y="4015429"/>
                <a:ext cx="12472" cy="32374"/>
              </a:xfrm>
              <a:custGeom>
                <a:avLst/>
                <a:gdLst/>
                <a:ahLst/>
                <a:cxnLst/>
                <a:rect l="l" t="t" r="r" b="b"/>
                <a:pathLst>
                  <a:path w="1066" h="2767" fill="none" extrusionOk="0">
                    <a:moveTo>
                      <a:pt x="1" y="0"/>
                    </a:moveTo>
                    <a:cubicBezTo>
                      <a:pt x="1" y="0"/>
                      <a:pt x="1065" y="1146"/>
                      <a:pt x="363"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3400;p55">
                <a:extLst>
                  <a:ext uri="{FF2B5EF4-FFF2-40B4-BE49-F238E27FC236}">
                    <a16:creationId xmlns:a16="http://schemas.microsoft.com/office/drawing/2014/main" id="{6F4F1892-11F0-F159-693A-CF9F69F51ED3}"/>
                  </a:ext>
                </a:extLst>
              </p:cNvPr>
              <p:cNvSpPr/>
              <p:nvPr/>
            </p:nvSpPr>
            <p:spPr>
              <a:xfrm>
                <a:off x="-49575" y="4013124"/>
                <a:ext cx="36235" cy="21739"/>
              </a:xfrm>
              <a:custGeom>
                <a:avLst/>
                <a:gdLst/>
                <a:ahLst/>
                <a:cxnLst/>
                <a:rect l="l" t="t" r="r" b="b"/>
                <a:pathLst>
                  <a:path w="3097" h="1858" fill="none" extrusionOk="0">
                    <a:moveTo>
                      <a:pt x="0" y="197"/>
                    </a:moveTo>
                    <a:cubicBezTo>
                      <a:pt x="1631" y="0"/>
                      <a:pt x="2330" y="1579"/>
                      <a:pt x="2330" y="1579"/>
                    </a:cubicBezTo>
                    <a:cubicBezTo>
                      <a:pt x="2330" y="1579"/>
                      <a:pt x="2763" y="1391"/>
                      <a:pt x="3097"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3401;p55">
                <a:extLst>
                  <a:ext uri="{FF2B5EF4-FFF2-40B4-BE49-F238E27FC236}">
                    <a16:creationId xmlns:a16="http://schemas.microsoft.com/office/drawing/2014/main" id="{79E326FC-C929-0DAD-391E-C9630964EAF0}"/>
                  </a:ext>
                </a:extLst>
              </p:cNvPr>
              <p:cNvSpPr/>
              <p:nvPr/>
            </p:nvSpPr>
            <p:spPr>
              <a:xfrm>
                <a:off x="-17517" y="3941357"/>
                <a:ext cx="32000" cy="17913"/>
              </a:xfrm>
              <a:custGeom>
                <a:avLst/>
                <a:gdLst/>
                <a:ahLst/>
                <a:cxnLst/>
                <a:rect l="l" t="t" r="r" b="b"/>
                <a:pathLst>
                  <a:path w="2735" h="1531" fill="none" extrusionOk="0">
                    <a:moveTo>
                      <a:pt x="1" y="0"/>
                    </a:moveTo>
                    <a:cubicBezTo>
                      <a:pt x="1" y="0"/>
                      <a:pt x="1651" y="1530"/>
                      <a:pt x="2734"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3402;p55">
                <a:extLst>
                  <a:ext uri="{FF2B5EF4-FFF2-40B4-BE49-F238E27FC236}">
                    <a16:creationId xmlns:a16="http://schemas.microsoft.com/office/drawing/2014/main" id="{5C71445A-7605-2BC9-85AC-4FA6EBFC2479}"/>
                  </a:ext>
                </a:extLst>
              </p:cNvPr>
              <p:cNvSpPr/>
              <p:nvPr/>
            </p:nvSpPr>
            <p:spPr>
              <a:xfrm>
                <a:off x="-49575" y="3973672"/>
                <a:ext cx="32070" cy="15807"/>
              </a:xfrm>
              <a:custGeom>
                <a:avLst/>
                <a:gdLst/>
                <a:ahLst/>
                <a:cxnLst/>
                <a:rect l="l" t="t" r="r" b="b"/>
                <a:pathLst>
                  <a:path w="2741" h="1351" fill="none" extrusionOk="0">
                    <a:moveTo>
                      <a:pt x="2741" y="434"/>
                    </a:moveTo>
                    <a:cubicBezTo>
                      <a:pt x="2741" y="434"/>
                      <a:pt x="1032" y="1"/>
                      <a:pt x="0"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 name="Google Shape;3403;p55">
              <a:extLst>
                <a:ext uri="{FF2B5EF4-FFF2-40B4-BE49-F238E27FC236}">
                  <a16:creationId xmlns:a16="http://schemas.microsoft.com/office/drawing/2014/main" id="{B7CE72E7-BDD0-499C-93C7-4AB3110273EE}"/>
                </a:ext>
              </a:extLst>
            </p:cNvPr>
            <p:cNvGrpSpPr/>
            <p:nvPr/>
          </p:nvGrpSpPr>
          <p:grpSpPr>
            <a:xfrm>
              <a:off x="724986" y="3605478"/>
              <a:ext cx="1368681" cy="682918"/>
              <a:chOff x="724986" y="3605478"/>
              <a:chExt cx="1368681" cy="682918"/>
            </a:xfrm>
          </p:grpSpPr>
          <p:grpSp>
            <p:nvGrpSpPr>
              <p:cNvPr id="5" name="Google Shape;3404;p55">
                <a:extLst>
                  <a:ext uri="{FF2B5EF4-FFF2-40B4-BE49-F238E27FC236}">
                    <a16:creationId xmlns:a16="http://schemas.microsoft.com/office/drawing/2014/main" id="{1D7A4EE1-83C7-11D2-FAC3-B08594520125}"/>
                  </a:ext>
                </a:extLst>
              </p:cNvPr>
              <p:cNvGrpSpPr/>
              <p:nvPr/>
            </p:nvGrpSpPr>
            <p:grpSpPr>
              <a:xfrm>
                <a:off x="1498221" y="4047614"/>
                <a:ext cx="529172" cy="240783"/>
                <a:chOff x="1498221" y="4047614"/>
                <a:chExt cx="529172" cy="240783"/>
              </a:xfrm>
            </p:grpSpPr>
            <p:grpSp>
              <p:nvGrpSpPr>
                <p:cNvPr id="61" name="Google Shape;3405;p55">
                  <a:extLst>
                    <a:ext uri="{FF2B5EF4-FFF2-40B4-BE49-F238E27FC236}">
                      <a16:creationId xmlns:a16="http://schemas.microsoft.com/office/drawing/2014/main" id="{9DA1E145-C31B-C8D2-E58C-73264D7016D9}"/>
                    </a:ext>
                  </a:extLst>
                </p:cNvPr>
                <p:cNvGrpSpPr/>
                <p:nvPr/>
              </p:nvGrpSpPr>
              <p:grpSpPr>
                <a:xfrm>
                  <a:off x="1826655" y="4224370"/>
                  <a:ext cx="200738" cy="25631"/>
                  <a:chOff x="1826655" y="4224370"/>
                  <a:chExt cx="200738" cy="25631"/>
                </a:xfrm>
              </p:grpSpPr>
              <p:sp>
                <p:nvSpPr>
                  <p:cNvPr id="67" name="Google Shape;3406;p55">
                    <a:extLst>
                      <a:ext uri="{FF2B5EF4-FFF2-40B4-BE49-F238E27FC236}">
                        <a16:creationId xmlns:a16="http://schemas.microsoft.com/office/drawing/2014/main" id="{A785D153-2407-4F0D-D1AD-9E53CB028972}"/>
                      </a:ext>
                    </a:extLst>
                  </p:cNvPr>
                  <p:cNvSpPr/>
                  <p:nvPr/>
                </p:nvSpPr>
                <p:spPr>
                  <a:xfrm>
                    <a:off x="1826655" y="4238011"/>
                    <a:ext cx="175094" cy="5"/>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3407;p55">
                    <a:extLst>
                      <a:ext uri="{FF2B5EF4-FFF2-40B4-BE49-F238E27FC236}">
                        <a16:creationId xmlns:a16="http://schemas.microsoft.com/office/drawing/2014/main" id="{7E23F77A-82F0-3BCE-68D9-D0C5891E7A39}"/>
                      </a:ext>
                    </a:extLst>
                  </p:cNvPr>
                  <p:cNvSpPr/>
                  <p:nvPr/>
                </p:nvSpPr>
                <p:spPr>
                  <a:xfrm>
                    <a:off x="2000728" y="4224370"/>
                    <a:ext cx="26665" cy="25631"/>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 name="Google Shape;3408;p55">
                  <a:extLst>
                    <a:ext uri="{FF2B5EF4-FFF2-40B4-BE49-F238E27FC236}">
                      <a16:creationId xmlns:a16="http://schemas.microsoft.com/office/drawing/2014/main" id="{4B3E8078-205F-BC14-339A-37352D016B18}"/>
                    </a:ext>
                  </a:extLst>
                </p:cNvPr>
                <p:cNvGrpSpPr/>
                <p:nvPr/>
              </p:nvGrpSpPr>
              <p:grpSpPr>
                <a:xfrm>
                  <a:off x="1498221" y="4047614"/>
                  <a:ext cx="328444" cy="240783"/>
                  <a:chOff x="1498221" y="4047614"/>
                  <a:chExt cx="328444" cy="240783"/>
                </a:xfrm>
              </p:grpSpPr>
              <p:sp>
                <p:nvSpPr>
                  <p:cNvPr id="63" name="Google Shape;3409;p55">
                    <a:extLst>
                      <a:ext uri="{FF2B5EF4-FFF2-40B4-BE49-F238E27FC236}">
                        <a16:creationId xmlns:a16="http://schemas.microsoft.com/office/drawing/2014/main" id="{CBBEE69A-F275-E252-4B6E-0A781B899443}"/>
                      </a:ext>
                    </a:extLst>
                  </p:cNvPr>
                  <p:cNvSpPr/>
                  <p:nvPr/>
                </p:nvSpPr>
                <p:spPr>
                  <a:xfrm>
                    <a:off x="1648778" y="4185661"/>
                    <a:ext cx="177888" cy="102736"/>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 name="Google Shape;3410;p55">
                    <a:extLst>
                      <a:ext uri="{FF2B5EF4-FFF2-40B4-BE49-F238E27FC236}">
                        <a16:creationId xmlns:a16="http://schemas.microsoft.com/office/drawing/2014/main" id="{5139175C-894C-954A-C24B-67D313FAA845}"/>
                      </a:ext>
                    </a:extLst>
                  </p:cNvPr>
                  <p:cNvGrpSpPr/>
                  <p:nvPr/>
                </p:nvGrpSpPr>
                <p:grpSpPr>
                  <a:xfrm>
                    <a:off x="1498221" y="4047614"/>
                    <a:ext cx="150566" cy="190416"/>
                    <a:chOff x="1498221" y="4047614"/>
                    <a:chExt cx="150566" cy="190416"/>
                  </a:xfrm>
                </p:grpSpPr>
                <p:sp>
                  <p:nvSpPr>
                    <p:cNvPr id="65" name="Google Shape;3411;p55">
                      <a:extLst>
                        <a:ext uri="{FF2B5EF4-FFF2-40B4-BE49-F238E27FC236}">
                          <a16:creationId xmlns:a16="http://schemas.microsoft.com/office/drawing/2014/main" id="{EB373F9B-A125-80BB-DDA0-5D7C69A61346}"/>
                        </a:ext>
                      </a:extLst>
                    </p:cNvPr>
                    <p:cNvSpPr/>
                    <p:nvPr/>
                  </p:nvSpPr>
                  <p:spPr>
                    <a:xfrm>
                      <a:off x="1510686" y="4060421"/>
                      <a:ext cx="138101" cy="177608"/>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3412;p55">
                      <a:extLst>
                        <a:ext uri="{FF2B5EF4-FFF2-40B4-BE49-F238E27FC236}">
                          <a16:creationId xmlns:a16="http://schemas.microsoft.com/office/drawing/2014/main" id="{24D2E21C-80B9-9FED-4400-4C635CDD22FC}"/>
                        </a:ext>
                      </a:extLst>
                    </p:cNvPr>
                    <p:cNvSpPr/>
                    <p:nvPr/>
                  </p:nvSpPr>
                  <p:spPr>
                    <a:xfrm>
                      <a:off x="1498221" y="4047614"/>
                      <a:ext cx="26646" cy="25622"/>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6" name="Google Shape;3413;p55">
                <a:extLst>
                  <a:ext uri="{FF2B5EF4-FFF2-40B4-BE49-F238E27FC236}">
                    <a16:creationId xmlns:a16="http://schemas.microsoft.com/office/drawing/2014/main" id="{69BB78B1-F417-6E09-E8F9-3FCA14ED5CE0}"/>
                  </a:ext>
                </a:extLst>
              </p:cNvPr>
              <p:cNvGrpSpPr/>
              <p:nvPr/>
            </p:nvGrpSpPr>
            <p:grpSpPr>
              <a:xfrm>
                <a:off x="1560718" y="3800594"/>
                <a:ext cx="532948" cy="302090"/>
                <a:chOff x="1560718" y="3800594"/>
                <a:chExt cx="532948" cy="302090"/>
              </a:xfrm>
            </p:grpSpPr>
            <p:grpSp>
              <p:nvGrpSpPr>
                <p:cNvPr id="48" name="Google Shape;3414;p55">
                  <a:extLst>
                    <a:ext uri="{FF2B5EF4-FFF2-40B4-BE49-F238E27FC236}">
                      <a16:creationId xmlns:a16="http://schemas.microsoft.com/office/drawing/2014/main" id="{C2AD50C3-6D30-3909-4255-071D92B6B592}"/>
                    </a:ext>
                  </a:extLst>
                </p:cNvPr>
                <p:cNvGrpSpPr/>
                <p:nvPr/>
              </p:nvGrpSpPr>
              <p:grpSpPr>
                <a:xfrm>
                  <a:off x="1912179" y="3827344"/>
                  <a:ext cx="181487" cy="25631"/>
                  <a:chOff x="1912179" y="3827344"/>
                  <a:chExt cx="181487" cy="25631"/>
                </a:xfrm>
              </p:grpSpPr>
              <p:sp>
                <p:nvSpPr>
                  <p:cNvPr id="59" name="Google Shape;3415;p55">
                    <a:extLst>
                      <a:ext uri="{FF2B5EF4-FFF2-40B4-BE49-F238E27FC236}">
                        <a16:creationId xmlns:a16="http://schemas.microsoft.com/office/drawing/2014/main" id="{6DB0383F-7E8E-3810-4BDC-8B6956297502}"/>
                      </a:ext>
                    </a:extLst>
                  </p:cNvPr>
                  <p:cNvSpPr/>
                  <p:nvPr/>
                </p:nvSpPr>
                <p:spPr>
                  <a:xfrm>
                    <a:off x="2067020" y="3827344"/>
                    <a:ext cx="26646" cy="25631"/>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3416;p55">
                    <a:extLst>
                      <a:ext uri="{FF2B5EF4-FFF2-40B4-BE49-F238E27FC236}">
                        <a16:creationId xmlns:a16="http://schemas.microsoft.com/office/drawing/2014/main" id="{C1F03DFD-FFC1-E993-E7C0-EC51330B2935}"/>
                      </a:ext>
                    </a:extLst>
                  </p:cNvPr>
                  <p:cNvSpPr/>
                  <p:nvPr/>
                </p:nvSpPr>
                <p:spPr>
                  <a:xfrm>
                    <a:off x="1912179" y="3842838"/>
                    <a:ext cx="156825" cy="5"/>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 name="Google Shape;3417;p55">
                  <a:extLst>
                    <a:ext uri="{FF2B5EF4-FFF2-40B4-BE49-F238E27FC236}">
                      <a16:creationId xmlns:a16="http://schemas.microsoft.com/office/drawing/2014/main" id="{17C1FCC8-CB09-24AF-B3D3-F38B2C73240B}"/>
                    </a:ext>
                  </a:extLst>
                </p:cNvPr>
                <p:cNvGrpSpPr/>
                <p:nvPr/>
              </p:nvGrpSpPr>
              <p:grpSpPr>
                <a:xfrm>
                  <a:off x="1912179" y="4044505"/>
                  <a:ext cx="181487" cy="25622"/>
                  <a:chOff x="1912179" y="4044506"/>
                  <a:chExt cx="181487" cy="25622"/>
                </a:xfrm>
              </p:grpSpPr>
              <p:sp>
                <p:nvSpPr>
                  <p:cNvPr id="57" name="Google Shape;3418;p55">
                    <a:extLst>
                      <a:ext uri="{FF2B5EF4-FFF2-40B4-BE49-F238E27FC236}">
                        <a16:creationId xmlns:a16="http://schemas.microsoft.com/office/drawing/2014/main" id="{8C4C791F-FCB1-3856-EA44-85B0C92905E0}"/>
                      </a:ext>
                    </a:extLst>
                  </p:cNvPr>
                  <p:cNvSpPr/>
                  <p:nvPr/>
                </p:nvSpPr>
                <p:spPr>
                  <a:xfrm>
                    <a:off x="2067020" y="4044505"/>
                    <a:ext cx="26646" cy="25622"/>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3419;p55">
                    <a:extLst>
                      <a:ext uri="{FF2B5EF4-FFF2-40B4-BE49-F238E27FC236}">
                        <a16:creationId xmlns:a16="http://schemas.microsoft.com/office/drawing/2014/main" id="{5DD31C20-0F40-B338-0D9B-56ED50BDB350}"/>
                      </a:ext>
                    </a:extLst>
                  </p:cNvPr>
                  <p:cNvSpPr/>
                  <p:nvPr/>
                </p:nvSpPr>
                <p:spPr>
                  <a:xfrm>
                    <a:off x="1912179" y="4059966"/>
                    <a:ext cx="156825" cy="5"/>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 name="Google Shape;3420;p55">
                  <a:extLst>
                    <a:ext uri="{FF2B5EF4-FFF2-40B4-BE49-F238E27FC236}">
                      <a16:creationId xmlns:a16="http://schemas.microsoft.com/office/drawing/2014/main" id="{F392169A-7A5F-B68E-F219-EABD9EA15FD5}"/>
                    </a:ext>
                  </a:extLst>
                </p:cNvPr>
                <p:cNvGrpSpPr/>
                <p:nvPr/>
              </p:nvGrpSpPr>
              <p:grpSpPr>
                <a:xfrm>
                  <a:off x="1560718" y="3800594"/>
                  <a:ext cx="351472" cy="302090"/>
                  <a:chOff x="1560718" y="3800594"/>
                  <a:chExt cx="351472" cy="302090"/>
                </a:xfrm>
              </p:grpSpPr>
              <p:grpSp>
                <p:nvGrpSpPr>
                  <p:cNvPr id="51" name="Google Shape;3421;p55">
                    <a:extLst>
                      <a:ext uri="{FF2B5EF4-FFF2-40B4-BE49-F238E27FC236}">
                        <a16:creationId xmlns:a16="http://schemas.microsoft.com/office/drawing/2014/main" id="{AAFEEE4F-820A-FA4D-D1D9-66EA3CFD029F}"/>
                      </a:ext>
                    </a:extLst>
                  </p:cNvPr>
                  <p:cNvGrpSpPr/>
                  <p:nvPr/>
                </p:nvGrpSpPr>
                <p:grpSpPr>
                  <a:xfrm>
                    <a:off x="1560718" y="3842857"/>
                    <a:ext cx="173586" cy="217131"/>
                    <a:chOff x="1560718" y="3842857"/>
                    <a:chExt cx="173586" cy="217131"/>
                  </a:xfrm>
                </p:grpSpPr>
                <p:sp>
                  <p:nvSpPr>
                    <p:cNvPr id="54" name="Google Shape;3422;p55">
                      <a:extLst>
                        <a:ext uri="{FF2B5EF4-FFF2-40B4-BE49-F238E27FC236}">
                          <a16:creationId xmlns:a16="http://schemas.microsoft.com/office/drawing/2014/main" id="{454759C2-273B-38D4-9876-6FB154B3A78F}"/>
                        </a:ext>
                      </a:extLst>
                    </p:cNvPr>
                    <p:cNvSpPr/>
                    <p:nvPr/>
                  </p:nvSpPr>
                  <p:spPr>
                    <a:xfrm>
                      <a:off x="1560718" y="3951414"/>
                      <a:ext cx="84343" cy="5"/>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3423;p55">
                      <a:extLst>
                        <a:ext uri="{FF2B5EF4-FFF2-40B4-BE49-F238E27FC236}">
                          <a16:creationId xmlns:a16="http://schemas.microsoft.com/office/drawing/2014/main" id="{84E84903-671A-449E-566A-4284ECEA5720}"/>
                        </a:ext>
                      </a:extLst>
                    </p:cNvPr>
                    <p:cNvSpPr/>
                    <p:nvPr/>
                  </p:nvSpPr>
                  <p:spPr>
                    <a:xfrm>
                      <a:off x="1631242" y="3936509"/>
                      <a:ext cx="26646" cy="25622"/>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3424;p55">
                      <a:extLst>
                        <a:ext uri="{FF2B5EF4-FFF2-40B4-BE49-F238E27FC236}">
                          <a16:creationId xmlns:a16="http://schemas.microsoft.com/office/drawing/2014/main" id="{65E2EE2B-BF23-16BE-0108-C2099F14C765}"/>
                        </a:ext>
                      </a:extLst>
                    </p:cNvPr>
                    <p:cNvSpPr/>
                    <p:nvPr/>
                  </p:nvSpPr>
                  <p:spPr>
                    <a:xfrm>
                      <a:off x="1645054" y="3842857"/>
                      <a:ext cx="89251" cy="217131"/>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Google Shape;3425;p55">
                    <a:extLst>
                      <a:ext uri="{FF2B5EF4-FFF2-40B4-BE49-F238E27FC236}">
                        <a16:creationId xmlns:a16="http://schemas.microsoft.com/office/drawing/2014/main" id="{1DF7104A-4BA7-789B-6E35-45E96975A28E}"/>
                      </a:ext>
                    </a:extLst>
                  </p:cNvPr>
                  <p:cNvSpPr/>
                  <p:nvPr/>
                </p:nvSpPr>
                <p:spPr>
                  <a:xfrm>
                    <a:off x="1733808" y="3800594"/>
                    <a:ext cx="177874" cy="102731"/>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3426;p55">
                    <a:extLst>
                      <a:ext uri="{FF2B5EF4-FFF2-40B4-BE49-F238E27FC236}">
                        <a16:creationId xmlns:a16="http://schemas.microsoft.com/office/drawing/2014/main" id="{2A643BAA-8D10-9A14-F92F-F811760B285A}"/>
                      </a:ext>
                    </a:extLst>
                  </p:cNvPr>
                  <p:cNvSpPr/>
                  <p:nvPr/>
                </p:nvSpPr>
                <p:spPr>
                  <a:xfrm>
                    <a:off x="1734297" y="3999967"/>
                    <a:ext cx="177893" cy="102717"/>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 name="Google Shape;3427;p55">
                <a:extLst>
                  <a:ext uri="{FF2B5EF4-FFF2-40B4-BE49-F238E27FC236}">
                    <a16:creationId xmlns:a16="http://schemas.microsoft.com/office/drawing/2014/main" id="{B932BB64-F19E-17CF-CE8D-AE04A484BBEE}"/>
                  </a:ext>
                </a:extLst>
              </p:cNvPr>
              <p:cNvSpPr/>
              <p:nvPr/>
            </p:nvSpPr>
            <p:spPr>
              <a:xfrm>
                <a:off x="1258451" y="3798060"/>
                <a:ext cx="302718" cy="302541"/>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 name="Google Shape;3428;p55">
                <a:extLst>
                  <a:ext uri="{FF2B5EF4-FFF2-40B4-BE49-F238E27FC236}">
                    <a16:creationId xmlns:a16="http://schemas.microsoft.com/office/drawing/2014/main" id="{00FC28DD-4417-06A4-2F2F-E32B7DFAB7B4}"/>
                  </a:ext>
                </a:extLst>
              </p:cNvPr>
              <p:cNvGrpSpPr/>
              <p:nvPr/>
            </p:nvGrpSpPr>
            <p:grpSpPr>
              <a:xfrm>
                <a:off x="785350" y="3605478"/>
                <a:ext cx="535311" cy="249245"/>
                <a:chOff x="785350" y="3605478"/>
                <a:chExt cx="535311" cy="249245"/>
              </a:xfrm>
            </p:grpSpPr>
            <p:grpSp>
              <p:nvGrpSpPr>
                <p:cNvPr id="41" name="Google Shape;3429;p55">
                  <a:extLst>
                    <a:ext uri="{FF2B5EF4-FFF2-40B4-BE49-F238E27FC236}">
                      <a16:creationId xmlns:a16="http://schemas.microsoft.com/office/drawing/2014/main" id="{54E8F70D-3F94-1A4E-0662-7868B5D2C1AE}"/>
                    </a:ext>
                  </a:extLst>
                </p:cNvPr>
                <p:cNvGrpSpPr/>
                <p:nvPr/>
              </p:nvGrpSpPr>
              <p:grpSpPr>
                <a:xfrm>
                  <a:off x="785350" y="3605478"/>
                  <a:ext cx="376191" cy="102736"/>
                  <a:chOff x="785350" y="3605478"/>
                  <a:chExt cx="376191" cy="102736"/>
                </a:xfrm>
              </p:grpSpPr>
              <p:sp>
                <p:nvSpPr>
                  <p:cNvPr id="45" name="Google Shape;3430;p55">
                    <a:extLst>
                      <a:ext uri="{FF2B5EF4-FFF2-40B4-BE49-F238E27FC236}">
                        <a16:creationId xmlns:a16="http://schemas.microsoft.com/office/drawing/2014/main" id="{0FEBA046-7E54-C95D-F29F-6198AE22E719}"/>
                      </a:ext>
                    </a:extLst>
                  </p:cNvPr>
                  <p:cNvSpPr/>
                  <p:nvPr/>
                </p:nvSpPr>
                <p:spPr>
                  <a:xfrm>
                    <a:off x="808023" y="3655851"/>
                    <a:ext cx="175636" cy="5"/>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3431;p55">
                    <a:extLst>
                      <a:ext uri="{FF2B5EF4-FFF2-40B4-BE49-F238E27FC236}">
                        <a16:creationId xmlns:a16="http://schemas.microsoft.com/office/drawing/2014/main" id="{E449C5BB-91C7-9B44-2E33-D4BC4059FA8B}"/>
                      </a:ext>
                    </a:extLst>
                  </p:cNvPr>
                  <p:cNvSpPr/>
                  <p:nvPr/>
                </p:nvSpPr>
                <p:spPr>
                  <a:xfrm>
                    <a:off x="785350" y="3643867"/>
                    <a:ext cx="25635" cy="25622"/>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3432;p55">
                    <a:extLst>
                      <a:ext uri="{FF2B5EF4-FFF2-40B4-BE49-F238E27FC236}">
                        <a16:creationId xmlns:a16="http://schemas.microsoft.com/office/drawing/2014/main" id="{D0054564-97D3-3E37-99A0-EA7107A04922}"/>
                      </a:ext>
                    </a:extLst>
                  </p:cNvPr>
                  <p:cNvSpPr/>
                  <p:nvPr/>
                </p:nvSpPr>
                <p:spPr>
                  <a:xfrm>
                    <a:off x="983648" y="3605478"/>
                    <a:ext cx="177893" cy="102736"/>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 name="Google Shape;3433;p55">
                  <a:extLst>
                    <a:ext uri="{FF2B5EF4-FFF2-40B4-BE49-F238E27FC236}">
                      <a16:creationId xmlns:a16="http://schemas.microsoft.com/office/drawing/2014/main" id="{1717EEC2-4385-011E-32DD-A40B66ED13C1}"/>
                    </a:ext>
                  </a:extLst>
                </p:cNvPr>
                <p:cNvGrpSpPr/>
                <p:nvPr/>
              </p:nvGrpSpPr>
              <p:grpSpPr>
                <a:xfrm>
                  <a:off x="1161530" y="3655851"/>
                  <a:ext cx="159131" cy="198872"/>
                  <a:chOff x="1161530" y="3655851"/>
                  <a:chExt cx="159131" cy="198872"/>
                </a:xfrm>
              </p:grpSpPr>
              <p:sp>
                <p:nvSpPr>
                  <p:cNvPr id="43" name="Google Shape;3434;p55">
                    <a:extLst>
                      <a:ext uri="{FF2B5EF4-FFF2-40B4-BE49-F238E27FC236}">
                        <a16:creationId xmlns:a16="http://schemas.microsoft.com/office/drawing/2014/main" id="{DD56698F-FA42-E865-1C3B-91A0ACF95604}"/>
                      </a:ext>
                    </a:extLst>
                  </p:cNvPr>
                  <p:cNvSpPr/>
                  <p:nvPr/>
                </p:nvSpPr>
                <p:spPr>
                  <a:xfrm>
                    <a:off x="1161530" y="3655851"/>
                    <a:ext cx="146440" cy="186082"/>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3435;p55">
                    <a:extLst>
                      <a:ext uri="{FF2B5EF4-FFF2-40B4-BE49-F238E27FC236}">
                        <a16:creationId xmlns:a16="http://schemas.microsoft.com/office/drawing/2014/main" id="{FDA3E656-1DF7-7230-ACA5-556BE53A329D}"/>
                      </a:ext>
                    </a:extLst>
                  </p:cNvPr>
                  <p:cNvSpPr/>
                  <p:nvPr/>
                </p:nvSpPr>
                <p:spPr>
                  <a:xfrm>
                    <a:off x="1293991" y="3829092"/>
                    <a:ext cx="26670" cy="25631"/>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 name="Google Shape;3436;p55">
                <a:extLst>
                  <a:ext uri="{FF2B5EF4-FFF2-40B4-BE49-F238E27FC236}">
                    <a16:creationId xmlns:a16="http://schemas.microsoft.com/office/drawing/2014/main" id="{EDE87221-B220-229D-6768-86C183AD3E07}"/>
                  </a:ext>
                </a:extLst>
              </p:cNvPr>
              <p:cNvGrpSpPr/>
              <p:nvPr/>
            </p:nvGrpSpPr>
            <p:grpSpPr>
              <a:xfrm>
                <a:off x="785350" y="4047614"/>
                <a:ext cx="535311" cy="240783"/>
                <a:chOff x="785350" y="4047614"/>
                <a:chExt cx="535311" cy="240783"/>
              </a:xfrm>
            </p:grpSpPr>
            <p:grpSp>
              <p:nvGrpSpPr>
                <p:cNvPr id="34" name="Google Shape;3437;p55">
                  <a:extLst>
                    <a:ext uri="{FF2B5EF4-FFF2-40B4-BE49-F238E27FC236}">
                      <a16:creationId xmlns:a16="http://schemas.microsoft.com/office/drawing/2014/main" id="{A3838EC8-0E07-0A9E-2ED8-293FA02A716A}"/>
                    </a:ext>
                  </a:extLst>
                </p:cNvPr>
                <p:cNvGrpSpPr/>
                <p:nvPr/>
              </p:nvGrpSpPr>
              <p:grpSpPr>
                <a:xfrm>
                  <a:off x="1161636" y="4047614"/>
                  <a:ext cx="159025" cy="190415"/>
                  <a:chOff x="1161636" y="4047614"/>
                  <a:chExt cx="159025" cy="190415"/>
                </a:xfrm>
              </p:grpSpPr>
              <p:sp>
                <p:nvSpPr>
                  <p:cNvPr id="39" name="Google Shape;3438;p55">
                    <a:extLst>
                      <a:ext uri="{FF2B5EF4-FFF2-40B4-BE49-F238E27FC236}">
                        <a16:creationId xmlns:a16="http://schemas.microsoft.com/office/drawing/2014/main" id="{FCF83209-4BA2-B0E6-F717-3198AE222730}"/>
                      </a:ext>
                    </a:extLst>
                  </p:cNvPr>
                  <p:cNvSpPr/>
                  <p:nvPr/>
                </p:nvSpPr>
                <p:spPr>
                  <a:xfrm>
                    <a:off x="1293991" y="4047614"/>
                    <a:ext cx="26670" cy="25631"/>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3439;p55">
                    <a:extLst>
                      <a:ext uri="{FF2B5EF4-FFF2-40B4-BE49-F238E27FC236}">
                        <a16:creationId xmlns:a16="http://schemas.microsoft.com/office/drawing/2014/main" id="{B2F9EE1A-9C3B-364F-6F98-45A3763B2BF5}"/>
                      </a:ext>
                    </a:extLst>
                  </p:cNvPr>
                  <p:cNvSpPr/>
                  <p:nvPr/>
                </p:nvSpPr>
                <p:spPr>
                  <a:xfrm>
                    <a:off x="1161636" y="4073229"/>
                    <a:ext cx="146334" cy="16480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 name="Google Shape;3440;p55">
                  <a:extLst>
                    <a:ext uri="{FF2B5EF4-FFF2-40B4-BE49-F238E27FC236}">
                      <a16:creationId xmlns:a16="http://schemas.microsoft.com/office/drawing/2014/main" id="{094EF4D9-DE36-3ABC-E3BC-74FE0E7ED3AC}"/>
                    </a:ext>
                  </a:extLst>
                </p:cNvPr>
                <p:cNvGrpSpPr/>
                <p:nvPr/>
              </p:nvGrpSpPr>
              <p:grpSpPr>
                <a:xfrm>
                  <a:off x="785350" y="4185661"/>
                  <a:ext cx="376191" cy="102736"/>
                  <a:chOff x="785350" y="4185661"/>
                  <a:chExt cx="376191" cy="102736"/>
                </a:xfrm>
              </p:grpSpPr>
              <p:sp>
                <p:nvSpPr>
                  <p:cNvPr id="36" name="Google Shape;3441;p55">
                    <a:extLst>
                      <a:ext uri="{FF2B5EF4-FFF2-40B4-BE49-F238E27FC236}">
                        <a16:creationId xmlns:a16="http://schemas.microsoft.com/office/drawing/2014/main" id="{511DDAD0-AF7D-1CE2-4816-8A38B43B4364}"/>
                      </a:ext>
                    </a:extLst>
                  </p:cNvPr>
                  <p:cNvSpPr/>
                  <p:nvPr/>
                </p:nvSpPr>
                <p:spPr>
                  <a:xfrm>
                    <a:off x="808023" y="4238011"/>
                    <a:ext cx="175636" cy="5"/>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442;p55">
                    <a:extLst>
                      <a:ext uri="{FF2B5EF4-FFF2-40B4-BE49-F238E27FC236}">
                        <a16:creationId xmlns:a16="http://schemas.microsoft.com/office/drawing/2014/main" id="{EC2B3379-7EA1-6A53-9145-76CEA0379D63}"/>
                      </a:ext>
                    </a:extLst>
                  </p:cNvPr>
                  <p:cNvSpPr/>
                  <p:nvPr/>
                </p:nvSpPr>
                <p:spPr>
                  <a:xfrm>
                    <a:off x="983648" y="4185661"/>
                    <a:ext cx="177893" cy="102736"/>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443;p55">
                    <a:extLst>
                      <a:ext uri="{FF2B5EF4-FFF2-40B4-BE49-F238E27FC236}">
                        <a16:creationId xmlns:a16="http://schemas.microsoft.com/office/drawing/2014/main" id="{953A71BD-A32F-3703-850A-B4FBCB7C5BEA}"/>
                      </a:ext>
                    </a:extLst>
                  </p:cNvPr>
                  <p:cNvSpPr/>
                  <p:nvPr/>
                </p:nvSpPr>
                <p:spPr>
                  <a:xfrm>
                    <a:off x="785350" y="4224370"/>
                    <a:ext cx="26646" cy="25631"/>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 name="Google Shape;3444;p55">
                <a:extLst>
                  <a:ext uri="{FF2B5EF4-FFF2-40B4-BE49-F238E27FC236}">
                    <a16:creationId xmlns:a16="http://schemas.microsoft.com/office/drawing/2014/main" id="{C4EBA013-C03A-66B7-B423-3A20426AB887}"/>
                  </a:ext>
                </a:extLst>
              </p:cNvPr>
              <p:cNvGrpSpPr/>
              <p:nvPr/>
            </p:nvGrpSpPr>
            <p:grpSpPr>
              <a:xfrm>
                <a:off x="1501054" y="3605478"/>
                <a:ext cx="526340" cy="249240"/>
                <a:chOff x="1501054" y="3605478"/>
                <a:chExt cx="526340" cy="249240"/>
              </a:xfrm>
            </p:grpSpPr>
            <p:grpSp>
              <p:nvGrpSpPr>
                <p:cNvPr id="26" name="Google Shape;3445;p55">
                  <a:extLst>
                    <a:ext uri="{FF2B5EF4-FFF2-40B4-BE49-F238E27FC236}">
                      <a16:creationId xmlns:a16="http://schemas.microsoft.com/office/drawing/2014/main" id="{6F454747-932D-E402-A6F3-4187FA41053A}"/>
                    </a:ext>
                  </a:extLst>
                </p:cNvPr>
                <p:cNvGrpSpPr/>
                <p:nvPr/>
              </p:nvGrpSpPr>
              <p:grpSpPr>
                <a:xfrm>
                  <a:off x="1834208" y="3643867"/>
                  <a:ext cx="193185" cy="25622"/>
                  <a:chOff x="1834208" y="3643867"/>
                  <a:chExt cx="193185" cy="25622"/>
                </a:xfrm>
              </p:grpSpPr>
              <p:sp>
                <p:nvSpPr>
                  <p:cNvPr id="32" name="Google Shape;3446;p55">
                    <a:extLst>
                      <a:ext uri="{FF2B5EF4-FFF2-40B4-BE49-F238E27FC236}">
                        <a16:creationId xmlns:a16="http://schemas.microsoft.com/office/drawing/2014/main" id="{74E56E17-7B0A-9E9E-79C5-5CE212428965}"/>
                      </a:ext>
                    </a:extLst>
                  </p:cNvPr>
                  <p:cNvSpPr/>
                  <p:nvPr/>
                </p:nvSpPr>
                <p:spPr>
                  <a:xfrm>
                    <a:off x="1834208" y="3655851"/>
                    <a:ext cx="167541" cy="5"/>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447;p55">
                    <a:extLst>
                      <a:ext uri="{FF2B5EF4-FFF2-40B4-BE49-F238E27FC236}">
                        <a16:creationId xmlns:a16="http://schemas.microsoft.com/office/drawing/2014/main" id="{C444321B-4BF4-0C9F-2F7C-824E59C6F0E7}"/>
                      </a:ext>
                    </a:extLst>
                  </p:cNvPr>
                  <p:cNvSpPr/>
                  <p:nvPr/>
                </p:nvSpPr>
                <p:spPr>
                  <a:xfrm>
                    <a:off x="2000728" y="3643867"/>
                    <a:ext cx="26665" cy="25622"/>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 name="Google Shape;3448;p55">
                  <a:extLst>
                    <a:ext uri="{FF2B5EF4-FFF2-40B4-BE49-F238E27FC236}">
                      <a16:creationId xmlns:a16="http://schemas.microsoft.com/office/drawing/2014/main" id="{76D30E93-2A2A-1AB5-2CAC-C9189872755F}"/>
                    </a:ext>
                  </a:extLst>
                </p:cNvPr>
                <p:cNvGrpSpPr/>
                <p:nvPr/>
              </p:nvGrpSpPr>
              <p:grpSpPr>
                <a:xfrm>
                  <a:off x="1501054" y="3605478"/>
                  <a:ext cx="333165" cy="249240"/>
                  <a:chOff x="1501054" y="3605478"/>
                  <a:chExt cx="333165" cy="249240"/>
                </a:xfrm>
              </p:grpSpPr>
              <p:sp>
                <p:nvSpPr>
                  <p:cNvPr id="28" name="Google Shape;3449;p55">
                    <a:extLst>
                      <a:ext uri="{FF2B5EF4-FFF2-40B4-BE49-F238E27FC236}">
                        <a16:creationId xmlns:a16="http://schemas.microsoft.com/office/drawing/2014/main" id="{1ECC5B15-ACA9-5423-CDCF-7D161C41F8F2}"/>
                      </a:ext>
                    </a:extLst>
                  </p:cNvPr>
                  <p:cNvSpPr/>
                  <p:nvPr/>
                </p:nvSpPr>
                <p:spPr>
                  <a:xfrm>
                    <a:off x="1656330" y="3605478"/>
                    <a:ext cx="177888" cy="102736"/>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 name="Google Shape;3450;p55">
                    <a:extLst>
                      <a:ext uri="{FF2B5EF4-FFF2-40B4-BE49-F238E27FC236}">
                        <a16:creationId xmlns:a16="http://schemas.microsoft.com/office/drawing/2014/main" id="{3944EA44-3B9A-0D3E-57E9-0BC47D13F62D}"/>
                      </a:ext>
                    </a:extLst>
                  </p:cNvPr>
                  <p:cNvGrpSpPr/>
                  <p:nvPr/>
                </p:nvGrpSpPr>
                <p:grpSpPr>
                  <a:xfrm>
                    <a:off x="1501054" y="3655851"/>
                    <a:ext cx="155286" cy="198867"/>
                    <a:chOff x="1501054" y="3655851"/>
                    <a:chExt cx="155286" cy="198867"/>
                  </a:xfrm>
                </p:grpSpPr>
                <p:sp>
                  <p:nvSpPr>
                    <p:cNvPr id="30" name="Google Shape;3451;p55">
                      <a:extLst>
                        <a:ext uri="{FF2B5EF4-FFF2-40B4-BE49-F238E27FC236}">
                          <a16:creationId xmlns:a16="http://schemas.microsoft.com/office/drawing/2014/main" id="{62DD3750-B787-977A-F9D5-A100A5347BFF}"/>
                        </a:ext>
                      </a:extLst>
                    </p:cNvPr>
                    <p:cNvSpPr/>
                    <p:nvPr/>
                  </p:nvSpPr>
                  <p:spPr>
                    <a:xfrm>
                      <a:off x="1516351" y="3655851"/>
                      <a:ext cx="139989" cy="186082"/>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452;p55">
                      <a:extLst>
                        <a:ext uri="{FF2B5EF4-FFF2-40B4-BE49-F238E27FC236}">
                          <a16:creationId xmlns:a16="http://schemas.microsoft.com/office/drawing/2014/main" id="{9308D1C3-62F5-3D5D-0842-928F70DD5803}"/>
                        </a:ext>
                      </a:extLst>
                    </p:cNvPr>
                    <p:cNvSpPr/>
                    <p:nvPr/>
                  </p:nvSpPr>
                  <p:spPr>
                    <a:xfrm>
                      <a:off x="1501054" y="3829092"/>
                      <a:ext cx="26646" cy="25626"/>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11" name="Google Shape;3453;p55">
                <a:extLst>
                  <a:ext uri="{FF2B5EF4-FFF2-40B4-BE49-F238E27FC236}">
                    <a16:creationId xmlns:a16="http://schemas.microsoft.com/office/drawing/2014/main" id="{167F2E37-11C0-6950-85E5-F9F33B67D225}"/>
                  </a:ext>
                </a:extLst>
              </p:cNvPr>
              <p:cNvGrpSpPr/>
              <p:nvPr/>
            </p:nvGrpSpPr>
            <p:grpSpPr>
              <a:xfrm>
                <a:off x="724986" y="3800594"/>
                <a:ext cx="532950" cy="302090"/>
                <a:chOff x="724986" y="3800594"/>
                <a:chExt cx="532950" cy="302090"/>
              </a:xfrm>
            </p:grpSpPr>
            <p:grpSp>
              <p:nvGrpSpPr>
                <p:cNvPr id="12" name="Google Shape;3454;p55">
                  <a:extLst>
                    <a:ext uri="{FF2B5EF4-FFF2-40B4-BE49-F238E27FC236}">
                      <a16:creationId xmlns:a16="http://schemas.microsoft.com/office/drawing/2014/main" id="{1B96CBBC-6F79-F5E7-CBBE-6D8547E1C224}"/>
                    </a:ext>
                  </a:extLst>
                </p:cNvPr>
                <p:cNvGrpSpPr/>
                <p:nvPr/>
              </p:nvGrpSpPr>
              <p:grpSpPr>
                <a:xfrm>
                  <a:off x="724986" y="4044367"/>
                  <a:ext cx="181314" cy="25626"/>
                  <a:chOff x="724986" y="4044367"/>
                  <a:chExt cx="181314" cy="25626"/>
                </a:xfrm>
              </p:grpSpPr>
              <p:sp>
                <p:nvSpPr>
                  <p:cNvPr id="24" name="Google Shape;3455;p55">
                    <a:extLst>
                      <a:ext uri="{FF2B5EF4-FFF2-40B4-BE49-F238E27FC236}">
                        <a16:creationId xmlns:a16="http://schemas.microsoft.com/office/drawing/2014/main" id="{8A37B5D7-46B2-8BE6-A7F9-FA375A673F4A}"/>
                      </a:ext>
                    </a:extLst>
                  </p:cNvPr>
                  <p:cNvSpPr/>
                  <p:nvPr/>
                </p:nvSpPr>
                <p:spPr>
                  <a:xfrm>
                    <a:off x="746695" y="4059966"/>
                    <a:ext cx="159605" cy="5"/>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3456;p55">
                    <a:extLst>
                      <a:ext uri="{FF2B5EF4-FFF2-40B4-BE49-F238E27FC236}">
                        <a16:creationId xmlns:a16="http://schemas.microsoft.com/office/drawing/2014/main" id="{87DAE811-F276-47AE-E273-DD01C48D1E89}"/>
                      </a:ext>
                    </a:extLst>
                  </p:cNvPr>
                  <p:cNvSpPr/>
                  <p:nvPr/>
                </p:nvSpPr>
                <p:spPr>
                  <a:xfrm>
                    <a:off x="724986" y="4044367"/>
                    <a:ext cx="26646" cy="25626"/>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 name="Google Shape;3457;p55">
                  <a:extLst>
                    <a:ext uri="{FF2B5EF4-FFF2-40B4-BE49-F238E27FC236}">
                      <a16:creationId xmlns:a16="http://schemas.microsoft.com/office/drawing/2014/main" id="{A8796F08-9C57-F1A4-E037-8590E8063E01}"/>
                    </a:ext>
                  </a:extLst>
                </p:cNvPr>
                <p:cNvGrpSpPr/>
                <p:nvPr/>
              </p:nvGrpSpPr>
              <p:grpSpPr>
                <a:xfrm>
                  <a:off x="906290" y="3800594"/>
                  <a:ext cx="351646" cy="302090"/>
                  <a:chOff x="906290" y="3800594"/>
                  <a:chExt cx="351646" cy="302090"/>
                </a:xfrm>
              </p:grpSpPr>
              <p:grpSp>
                <p:nvGrpSpPr>
                  <p:cNvPr id="17" name="Google Shape;3458;p55">
                    <a:extLst>
                      <a:ext uri="{FF2B5EF4-FFF2-40B4-BE49-F238E27FC236}">
                        <a16:creationId xmlns:a16="http://schemas.microsoft.com/office/drawing/2014/main" id="{D054B295-38ED-1308-729C-49DABEE73E56}"/>
                      </a:ext>
                    </a:extLst>
                  </p:cNvPr>
                  <p:cNvGrpSpPr/>
                  <p:nvPr/>
                </p:nvGrpSpPr>
                <p:grpSpPr>
                  <a:xfrm>
                    <a:off x="1084172" y="3842857"/>
                    <a:ext cx="173764" cy="217131"/>
                    <a:chOff x="1084172" y="3842857"/>
                    <a:chExt cx="173764" cy="217131"/>
                  </a:xfrm>
                </p:grpSpPr>
                <p:grpSp>
                  <p:nvGrpSpPr>
                    <p:cNvPr id="20" name="Google Shape;3459;p55">
                      <a:extLst>
                        <a:ext uri="{FF2B5EF4-FFF2-40B4-BE49-F238E27FC236}">
                          <a16:creationId xmlns:a16="http://schemas.microsoft.com/office/drawing/2014/main" id="{5E8CF8C6-1213-8972-A8CC-8FC939DF7214}"/>
                        </a:ext>
                      </a:extLst>
                    </p:cNvPr>
                    <p:cNvGrpSpPr/>
                    <p:nvPr/>
                  </p:nvGrpSpPr>
                  <p:grpSpPr>
                    <a:xfrm>
                      <a:off x="1156862" y="3936509"/>
                      <a:ext cx="101073" cy="25622"/>
                      <a:chOff x="1156862" y="3936509"/>
                      <a:chExt cx="101073" cy="25622"/>
                    </a:xfrm>
                  </p:grpSpPr>
                  <p:sp>
                    <p:nvSpPr>
                      <p:cNvPr id="22" name="Google Shape;3460;p55">
                        <a:extLst>
                          <a:ext uri="{FF2B5EF4-FFF2-40B4-BE49-F238E27FC236}">
                            <a16:creationId xmlns:a16="http://schemas.microsoft.com/office/drawing/2014/main" id="{95C0A6EB-8D28-4ED9-EBEE-537D3531939D}"/>
                          </a:ext>
                        </a:extLst>
                      </p:cNvPr>
                      <p:cNvSpPr/>
                      <p:nvPr/>
                    </p:nvSpPr>
                    <p:spPr>
                      <a:xfrm>
                        <a:off x="1156862" y="3936509"/>
                        <a:ext cx="26651" cy="25622"/>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3461;p55">
                        <a:extLst>
                          <a:ext uri="{FF2B5EF4-FFF2-40B4-BE49-F238E27FC236}">
                            <a16:creationId xmlns:a16="http://schemas.microsoft.com/office/drawing/2014/main" id="{E89AF45B-6223-1EF7-8F63-DC56CF953C85}"/>
                          </a:ext>
                        </a:extLst>
                      </p:cNvPr>
                      <p:cNvSpPr/>
                      <p:nvPr/>
                    </p:nvSpPr>
                    <p:spPr>
                      <a:xfrm>
                        <a:off x="1173592" y="3951414"/>
                        <a:ext cx="84343" cy="5"/>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3462;p55">
                      <a:extLst>
                        <a:ext uri="{FF2B5EF4-FFF2-40B4-BE49-F238E27FC236}">
                          <a16:creationId xmlns:a16="http://schemas.microsoft.com/office/drawing/2014/main" id="{FB0F13CF-3582-C340-F585-EC0743000807}"/>
                        </a:ext>
                      </a:extLst>
                    </p:cNvPr>
                    <p:cNvSpPr/>
                    <p:nvPr/>
                  </p:nvSpPr>
                  <p:spPr>
                    <a:xfrm>
                      <a:off x="1084172" y="3842857"/>
                      <a:ext cx="86476" cy="217131"/>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 name="Google Shape;3463;p55">
                    <a:extLst>
                      <a:ext uri="{FF2B5EF4-FFF2-40B4-BE49-F238E27FC236}">
                        <a16:creationId xmlns:a16="http://schemas.microsoft.com/office/drawing/2014/main" id="{4CE5E0C3-07CF-333A-BFEF-02642CE285B3}"/>
                      </a:ext>
                    </a:extLst>
                  </p:cNvPr>
                  <p:cNvSpPr/>
                  <p:nvPr/>
                </p:nvSpPr>
                <p:spPr>
                  <a:xfrm>
                    <a:off x="906290" y="3999967"/>
                    <a:ext cx="177893" cy="102717"/>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3464;p55">
                    <a:extLst>
                      <a:ext uri="{FF2B5EF4-FFF2-40B4-BE49-F238E27FC236}">
                        <a16:creationId xmlns:a16="http://schemas.microsoft.com/office/drawing/2014/main" id="{984B7F6F-F8AB-B7A8-EF1E-E3EC1BBD8785}"/>
                      </a:ext>
                    </a:extLst>
                  </p:cNvPr>
                  <p:cNvSpPr/>
                  <p:nvPr/>
                </p:nvSpPr>
                <p:spPr>
                  <a:xfrm>
                    <a:off x="914509" y="3800594"/>
                    <a:ext cx="177888" cy="102731"/>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4" name="Google Shape;3465;p55">
                  <a:extLst>
                    <a:ext uri="{FF2B5EF4-FFF2-40B4-BE49-F238E27FC236}">
                      <a16:creationId xmlns:a16="http://schemas.microsoft.com/office/drawing/2014/main" id="{DDF61C58-9FFC-F096-11C7-160345B64402}"/>
                    </a:ext>
                  </a:extLst>
                </p:cNvPr>
                <p:cNvGrpSpPr/>
                <p:nvPr/>
              </p:nvGrpSpPr>
              <p:grpSpPr>
                <a:xfrm>
                  <a:off x="724986" y="3830189"/>
                  <a:ext cx="189533" cy="25626"/>
                  <a:chOff x="724986" y="3830189"/>
                  <a:chExt cx="189533" cy="25626"/>
                </a:xfrm>
              </p:grpSpPr>
              <p:sp>
                <p:nvSpPr>
                  <p:cNvPr id="15" name="Google Shape;3466;p55">
                    <a:extLst>
                      <a:ext uri="{FF2B5EF4-FFF2-40B4-BE49-F238E27FC236}">
                        <a16:creationId xmlns:a16="http://schemas.microsoft.com/office/drawing/2014/main" id="{E5915770-B556-2EFC-8B19-533725AAD59D}"/>
                      </a:ext>
                    </a:extLst>
                  </p:cNvPr>
                  <p:cNvSpPr/>
                  <p:nvPr/>
                </p:nvSpPr>
                <p:spPr>
                  <a:xfrm>
                    <a:off x="724986" y="3830189"/>
                    <a:ext cx="26646" cy="25626"/>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3467;p55">
                    <a:extLst>
                      <a:ext uri="{FF2B5EF4-FFF2-40B4-BE49-F238E27FC236}">
                        <a16:creationId xmlns:a16="http://schemas.microsoft.com/office/drawing/2014/main" id="{F663E5E8-2F9B-B642-C6FD-2CAECA5AEB60}"/>
                      </a:ext>
                    </a:extLst>
                  </p:cNvPr>
                  <p:cNvSpPr/>
                  <p:nvPr/>
                </p:nvSpPr>
                <p:spPr>
                  <a:xfrm>
                    <a:off x="746695" y="3842838"/>
                    <a:ext cx="167824" cy="5"/>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90" name="TextBox 89">
            <a:extLst>
              <a:ext uri="{FF2B5EF4-FFF2-40B4-BE49-F238E27FC236}">
                <a16:creationId xmlns:a16="http://schemas.microsoft.com/office/drawing/2014/main" id="{C57A856C-CFC5-66C5-7843-B55205A781A4}"/>
              </a:ext>
            </a:extLst>
          </p:cNvPr>
          <p:cNvSpPr txBox="1"/>
          <p:nvPr/>
        </p:nvSpPr>
        <p:spPr>
          <a:xfrm>
            <a:off x="1074017" y="1293006"/>
            <a:ext cx="1560042" cy="307777"/>
          </a:xfrm>
          <a:prstGeom prst="rect">
            <a:avLst/>
          </a:prstGeom>
          <a:noFill/>
        </p:spPr>
        <p:txBody>
          <a:bodyPr wrap="square" rtlCol="0">
            <a:spAutoFit/>
          </a:bodyPr>
          <a:lstStyle/>
          <a:p>
            <a:r>
              <a:rPr lang="en-TZ" dirty="0">
                <a:solidFill>
                  <a:schemeClr val="accent2"/>
                </a:solidFill>
                <a:latin typeface="Proxima Nova" panose="020B0604020202020204" charset="0"/>
              </a:rPr>
              <a:t>INTRODUCTION</a:t>
            </a:r>
          </a:p>
        </p:txBody>
      </p:sp>
      <p:sp>
        <p:nvSpPr>
          <p:cNvPr id="91" name="TextBox 90">
            <a:extLst>
              <a:ext uri="{FF2B5EF4-FFF2-40B4-BE49-F238E27FC236}">
                <a16:creationId xmlns:a16="http://schemas.microsoft.com/office/drawing/2014/main" id="{805C5858-EE61-7BD1-5F83-784E4A0BAF80}"/>
              </a:ext>
            </a:extLst>
          </p:cNvPr>
          <p:cNvSpPr txBox="1"/>
          <p:nvPr/>
        </p:nvSpPr>
        <p:spPr>
          <a:xfrm>
            <a:off x="385635" y="1970358"/>
            <a:ext cx="2090637" cy="307777"/>
          </a:xfrm>
          <a:prstGeom prst="rect">
            <a:avLst/>
          </a:prstGeom>
          <a:noFill/>
        </p:spPr>
        <p:txBody>
          <a:bodyPr wrap="none" rtlCol="0">
            <a:spAutoFit/>
          </a:bodyPr>
          <a:lstStyle/>
          <a:p>
            <a:r>
              <a:rPr lang="en-TZ" dirty="0">
                <a:solidFill>
                  <a:schemeClr val="accent2"/>
                </a:solidFill>
              </a:rPr>
              <a:t>THE MAIN OBJECTIVE</a:t>
            </a:r>
          </a:p>
        </p:txBody>
      </p:sp>
      <p:sp>
        <p:nvSpPr>
          <p:cNvPr id="92" name="TextBox 91">
            <a:extLst>
              <a:ext uri="{FF2B5EF4-FFF2-40B4-BE49-F238E27FC236}">
                <a16:creationId xmlns:a16="http://schemas.microsoft.com/office/drawing/2014/main" id="{BF1CAA43-0A9B-A435-3AD6-EE10B3E42CCC}"/>
              </a:ext>
            </a:extLst>
          </p:cNvPr>
          <p:cNvSpPr txBox="1"/>
          <p:nvPr/>
        </p:nvSpPr>
        <p:spPr>
          <a:xfrm>
            <a:off x="289564" y="2769174"/>
            <a:ext cx="2182008" cy="307777"/>
          </a:xfrm>
          <a:prstGeom prst="rect">
            <a:avLst/>
          </a:prstGeom>
          <a:noFill/>
        </p:spPr>
        <p:txBody>
          <a:bodyPr wrap="none" rtlCol="0">
            <a:spAutoFit/>
          </a:bodyPr>
          <a:lstStyle/>
          <a:p>
            <a:r>
              <a:rPr lang="en-TZ" dirty="0">
                <a:solidFill>
                  <a:schemeClr val="accent2"/>
                </a:solidFill>
              </a:rPr>
              <a:t>SPECIFIC OBJECTIVES</a:t>
            </a:r>
          </a:p>
        </p:txBody>
      </p:sp>
      <p:sp>
        <p:nvSpPr>
          <p:cNvPr id="93" name="TextBox 92">
            <a:extLst>
              <a:ext uri="{FF2B5EF4-FFF2-40B4-BE49-F238E27FC236}">
                <a16:creationId xmlns:a16="http://schemas.microsoft.com/office/drawing/2014/main" id="{305BF4E2-6926-9686-E1E9-75E07D93F610}"/>
              </a:ext>
            </a:extLst>
          </p:cNvPr>
          <p:cNvSpPr txBox="1"/>
          <p:nvPr/>
        </p:nvSpPr>
        <p:spPr>
          <a:xfrm>
            <a:off x="125256" y="3457217"/>
            <a:ext cx="2510624" cy="307777"/>
          </a:xfrm>
          <a:prstGeom prst="rect">
            <a:avLst/>
          </a:prstGeom>
          <a:noFill/>
        </p:spPr>
        <p:txBody>
          <a:bodyPr wrap="none" rtlCol="0">
            <a:spAutoFit/>
          </a:bodyPr>
          <a:lstStyle/>
          <a:p>
            <a:r>
              <a:rPr lang="en-TZ" dirty="0">
                <a:solidFill>
                  <a:schemeClr val="accent2"/>
                </a:solidFill>
              </a:rPr>
              <a:t>PROJECT’S SIGNIFICANCE</a:t>
            </a:r>
          </a:p>
        </p:txBody>
      </p:sp>
      <p:sp>
        <p:nvSpPr>
          <p:cNvPr id="94" name="TextBox 93">
            <a:extLst>
              <a:ext uri="{FF2B5EF4-FFF2-40B4-BE49-F238E27FC236}">
                <a16:creationId xmlns:a16="http://schemas.microsoft.com/office/drawing/2014/main" id="{7FEC9809-5FFC-6D01-F322-E4E22F1CDD02}"/>
              </a:ext>
            </a:extLst>
          </p:cNvPr>
          <p:cNvSpPr txBox="1"/>
          <p:nvPr/>
        </p:nvSpPr>
        <p:spPr>
          <a:xfrm>
            <a:off x="6559077" y="1253290"/>
            <a:ext cx="1600118" cy="307777"/>
          </a:xfrm>
          <a:prstGeom prst="rect">
            <a:avLst/>
          </a:prstGeom>
          <a:noFill/>
        </p:spPr>
        <p:txBody>
          <a:bodyPr wrap="none" rtlCol="0">
            <a:spAutoFit/>
          </a:bodyPr>
          <a:lstStyle/>
          <a:p>
            <a:r>
              <a:rPr lang="en-TZ" dirty="0">
                <a:solidFill>
                  <a:schemeClr val="accent2"/>
                </a:solidFill>
              </a:rPr>
              <a:t>METHODOLOGY</a:t>
            </a:r>
          </a:p>
        </p:txBody>
      </p:sp>
      <p:sp>
        <p:nvSpPr>
          <p:cNvPr id="96" name="TextBox 95">
            <a:extLst>
              <a:ext uri="{FF2B5EF4-FFF2-40B4-BE49-F238E27FC236}">
                <a16:creationId xmlns:a16="http://schemas.microsoft.com/office/drawing/2014/main" id="{1DA121E3-D451-8D91-3EE7-9807D94D2B7A}"/>
              </a:ext>
            </a:extLst>
          </p:cNvPr>
          <p:cNvSpPr txBox="1"/>
          <p:nvPr/>
        </p:nvSpPr>
        <p:spPr>
          <a:xfrm>
            <a:off x="6711686" y="1976227"/>
            <a:ext cx="1342034" cy="307777"/>
          </a:xfrm>
          <a:prstGeom prst="rect">
            <a:avLst/>
          </a:prstGeom>
          <a:noFill/>
        </p:spPr>
        <p:txBody>
          <a:bodyPr wrap="none" rtlCol="0">
            <a:spAutoFit/>
          </a:bodyPr>
          <a:lstStyle/>
          <a:p>
            <a:r>
              <a:rPr lang="en-TZ" dirty="0">
                <a:solidFill>
                  <a:schemeClr val="accent2"/>
                </a:solidFill>
              </a:rPr>
              <a:t>TOOLS USED</a:t>
            </a:r>
          </a:p>
        </p:txBody>
      </p:sp>
      <p:sp>
        <p:nvSpPr>
          <p:cNvPr id="97" name="TextBox 96">
            <a:extLst>
              <a:ext uri="{FF2B5EF4-FFF2-40B4-BE49-F238E27FC236}">
                <a16:creationId xmlns:a16="http://schemas.microsoft.com/office/drawing/2014/main" id="{60664F59-85F6-FA8E-4DC5-D734AC28BEDC}"/>
              </a:ext>
            </a:extLst>
          </p:cNvPr>
          <p:cNvSpPr txBox="1"/>
          <p:nvPr/>
        </p:nvSpPr>
        <p:spPr>
          <a:xfrm>
            <a:off x="6761423" y="2816072"/>
            <a:ext cx="1779654" cy="307777"/>
          </a:xfrm>
          <a:prstGeom prst="rect">
            <a:avLst/>
          </a:prstGeom>
          <a:noFill/>
        </p:spPr>
        <p:txBody>
          <a:bodyPr wrap="none" rtlCol="0">
            <a:spAutoFit/>
          </a:bodyPr>
          <a:lstStyle/>
          <a:p>
            <a:r>
              <a:rPr lang="en-TZ" dirty="0">
                <a:solidFill>
                  <a:schemeClr val="accent2"/>
                </a:solidFill>
              </a:rPr>
              <a:t>IMPLEMENTATION</a:t>
            </a:r>
          </a:p>
        </p:txBody>
      </p:sp>
      <p:sp>
        <p:nvSpPr>
          <p:cNvPr id="98" name="TextBox 97">
            <a:extLst>
              <a:ext uri="{FF2B5EF4-FFF2-40B4-BE49-F238E27FC236}">
                <a16:creationId xmlns:a16="http://schemas.microsoft.com/office/drawing/2014/main" id="{851826F6-281D-E3C3-A12F-844ECA7ECE8D}"/>
              </a:ext>
            </a:extLst>
          </p:cNvPr>
          <p:cNvSpPr txBox="1"/>
          <p:nvPr/>
        </p:nvSpPr>
        <p:spPr>
          <a:xfrm>
            <a:off x="6606737" y="3475906"/>
            <a:ext cx="1382110" cy="307777"/>
          </a:xfrm>
          <a:prstGeom prst="rect">
            <a:avLst/>
          </a:prstGeom>
          <a:noFill/>
        </p:spPr>
        <p:txBody>
          <a:bodyPr wrap="none" rtlCol="0">
            <a:spAutoFit/>
          </a:bodyPr>
          <a:lstStyle/>
          <a:p>
            <a:r>
              <a:rPr lang="en-TZ" dirty="0">
                <a:solidFill>
                  <a:schemeClr val="accent2"/>
                </a:solidFill>
              </a:rPr>
              <a:t>CONCLUSION</a:t>
            </a:r>
          </a:p>
        </p:txBody>
      </p:sp>
      <p:sp>
        <p:nvSpPr>
          <p:cNvPr id="99" name="TextBox 98">
            <a:extLst>
              <a:ext uri="{FF2B5EF4-FFF2-40B4-BE49-F238E27FC236}">
                <a16:creationId xmlns:a16="http://schemas.microsoft.com/office/drawing/2014/main" id="{B0270831-AA43-DC1A-52A5-5B5553405322}"/>
              </a:ext>
            </a:extLst>
          </p:cNvPr>
          <p:cNvSpPr txBox="1"/>
          <p:nvPr/>
        </p:nvSpPr>
        <p:spPr>
          <a:xfrm>
            <a:off x="125256" y="446298"/>
            <a:ext cx="1598515" cy="400110"/>
          </a:xfrm>
          <a:prstGeom prst="rect">
            <a:avLst/>
          </a:prstGeom>
          <a:noFill/>
        </p:spPr>
        <p:txBody>
          <a:bodyPr wrap="none" rtlCol="0">
            <a:spAutoFit/>
          </a:bodyPr>
          <a:lstStyle/>
          <a:p>
            <a:r>
              <a:rPr lang="en-TZ" sz="2000" dirty="0">
                <a:solidFill>
                  <a:schemeClr val="accent2"/>
                </a:solidFill>
              </a:rPr>
              <a:t>CONTENTS</a:t>
            </a:r>
          </a:p>
        </p:txBody>
      </p:sp>
    </p:spTree>
    <p:extLst>
      <p:ext uri="{BB962C8B-B14F-4D97-AF65-F5344CB8AC3E}">
        <p14:creationId xmlns:p14="http://schemas.microsoft.com/office/powerpoint/2010/main" val="195240602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pic>
        <p:nvPicPr>
          <p:cNvPr id="406" name="Google Shape;406;p45"/>
          <p:cNvPicPr preferRelativeResize="0"/>
          <p:nvPr/>
        </p:nvPicPr>
        <p:blipFill rotWithShape="1">
          <a:blip r:embed="rId3">
            <a:alphaModFix amt="50000"/>
          </a:blip>
          <a:srcRect l="-7140" t="18182" r="7140" b="11315"/>
          <a:stretch/>
        </p:blipFill>
        <p:spPr>
          <a:xfrm rot="10800000">
            <a:off x="270574" y="822104"/>
            <a:ext cx="3581850" cy="3074849"/>
          </a:xfrm>
          <a:prstGeom prst="rect">
            <a:avLst/>
          </a:prstGeom>
          <a:noFill/>
          <a:ln>
            <a:noFill/>
          </a:ln>
        </p:spPr>
      </p:pic>
      <p:sp>
        <p:nvSpPr>
          <p:cNvPr id="391" name="Google Shape;391;p45"/>
          <p:cNvSpPr txBox="1">
            <a:spLocks noGrp="1"/>
          </p:cNvSpPr>
          <p:nvPr>
            <p:ph type="title" idx="4294967295"/>
          </p:nvPr>
        </p:nvSpPr>
        <p:spPr>
          <a:xfrm>
            <a:off x="2210641" y="1667783"/>
            <a:ext cx="4448175" cy="1058863"/>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6000" dirty="0"/>
              <a:t>Thanks!</a:t>
            </a:r>
            <a:endParaRPr sz="6000" dirty="0"/>
          </a:p>
        </p:txBody>
      </p:sp>
      <p:pic>
        <p:nvPicPr>
          <p:cNvPr id="407" name="Google Shape;407;p45"/>
          <p:cNvPicPr preferRelativeResize="0"/>
          <p:nvPr/>
        </p:nvPicPr>
        <p:blipFill rotWithShape="1">
          <a:blip r:embed="rId3">
            <a:alphaModFix amt="50000"/>
          </a:blip>
          <a:srcRect l="-7" t="18633" r="25380" b="10864"/>
          <a:stretch/>
        </p:blipFill>
        <p:spPr>
          <a:xfrm rot="10800000">
            <a:off x="6467674" y="923176"/>
            <a:ext cx="2672926" cy="3074849"/>
          </a:xfrm>
          <a:prstGeom prst="rect">
            <a:avLst/>
          </a:prstGeom>
          <a:noFill/>
          <a:ln>
            <a:noFill/>
          </a:ln>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pic>
        <p:nvPicPr>
          <p:cNvPr id="186" name="Google Shape;186;p30"/>
          <p:cNvPicPr preferRelativeResize="0"/>
          <p:nvPr/>
        </p:nvPicPr>
        <p:blipFill rotWithShape="1">
          <a:blip r:embed="rId3">
            <a:alphaModFix amt="51000"/>
          </a:blip>
          <a:srcRect l="54065" t="20933" b="13814"/>
          <a:stretch/>
        </p:blipFill>
        <p:spPr>
          <a:xfrm>
            <a:off x="6647550" y="0"/>
            <a:ext cx="2496450" cy="2191525"/>
          </a:xfrm>
          <a:prstGeom prst="rect">
            <a:avLst/>
          </a:prstGeom>
          <a:noFill/>
          <a:ln>
            <a:noFill/>
          </a:ln>
        </p:spPr>
      </p:pic>
      <p:pic>
        <p:nvPicPr>
          <p:cNvPr id="187" name="Google Shape;187;p30"/>
          <p:cNvPicPr preferRelativeResize="0"/>
          <p:nvPr/>
        </p:nvPicPr>
        <p:blipFill rotWithShape="1">
          <a:blip r:embed="rId3">
            <a:alphaModFix amt="51000"/>
          </a:blip>
          <a:srcRect t="20933" b="13814"/>
          <a:stretch/>
        </p:blipFill>
        <p:spPr>
          <a:xfrm>
            <a:off x="0" y="3174225"/>
            <a:ext cx="5156599" cy="2079325"/>
          </a:xfrm>
          <a:prstGeom prst="rect">
            <a:avLst/>
          </a:prstGeom>
          <a:noFill/>
          <a:ln>
            <a:noFill/>
          </a:ln>
        </p:spPr>
      </p:pic>
      <p:sp>
        <p:nvSpPr>
          <p:cNvPr id="188" name="Google Shape;188;p30"/>
          <p:cNvSpPr txBox="1">
            <a:spLocks noGrp="1"/>
          </p:cNvSpPr>
          <p:nvPr>
            <p:ph type="title" idx="4294967295"/>
          </p:nvPr>
        </p:nvSpPr>
        <p:spPr>
          <a:xfrm>
            <a:off x="349250" y="1156475"/>
            <a:ext cx="4222750" cy="162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INTRODUCTION</a:t>
            </a:r>
            <a:endParaRPr dirty="0"/>
          </a:p>
        </p:txBody>
      </p:sp>
      <p:sp>
        <p:nvSpPr>
          <p:cNvPr id="189" name="Google Shape;189;p30"/>
          <p:cNvSpPr txBox="1">
            <a:spLocks noGrp="1"/>
          </p:cNvSpPr>
          <p:nvPr>
            <p:ph type="title" idx="4294967295"/>
          </p:nvPr>
        </p:nvSpPr>
        <p:spPr>
          <a:xfrm>
            <a:off x="0" y="1582738"/>
            <a:ext cx="1265238" cy="112077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pic>
        <p:nvPicPr>
          <p:cNvPr id="5" name="Picture 4">
            <a:extLst>
              <a:ext uri="{FF2B5EF4-FFF2-40B4-BE49-F238E27FC236}">
                <a16:creationId xmlns:a16="http://schemas.microsoft.com/office/drawing/2014/main" id="{D8986818-7FB0-8867-CBAF-D2DB9040DB28}"/>
              </a:ext>
            </a:extLst>
          </p:cNvPr>
          <p:cNvPicPr>
            <a:picLocks noChangeAspect="1"/>
          </p:cNvPicPr>
          <p:nvPr/>
        </p:nvPicPr>
        <p:blipFill>
          <a:blip r:embed="rId4"/>
          <a:stretch>
            <a:fillRect/>
          </a:stretch>
        </p:blipFill>
        <p:spPr>
          <a:xfrm>
            <a:off x="5742260" y="0"/>
            <a:ext cx="3429000" cy="5143500"/>
          </a:xfrm>
          <a:prstGeom prst="rect">
            <a:avLst/>
          </a:prstGeom>
        </p:spPr>
      </p:pic>
    </p:spTree>
    <p:extLst>
      <p:ext uri="{BB962C8B-B14F-4D97-AF65-F5344CB8AC3E}">
        <p14:creationId xmlns:p14="http://schemas.microsoft.com/office/powerpoint/2010/main" val="3742662721"/>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54F965D-98F2-366C-BF87-7788903F34AF}"/>
              </a:ext>
            </a:extLst>
          </p:cNvPr>
          <p:cNvSpPr txBox="1"/>
          <p:nvPr/>
        </p:nvSpPr>
        <p:spPr>
          <a:xfrm>
            <a:off x="541370" y="529422"/>
            <a:ext cx="7879527" cy="1169551"/>
          </a:xfrm>
          <a:prstGeom prst="rect">
            <a:avLst/>
          </a:prstGeom>
          <a:noFill/>
        </p:spPr>
        <p:txBody>
          <a:bodyPr wrap="square">
            <a:spAutoFit/>
          </a:bodyPr>
          <a:lstStyle/>
          <a:p>
            <a:r>
              <a:rPr lang="en-GB" b="1" dirty="0">
                <a:solidFill>
                  <a:schemeClr val="accent2"/>
                </a:solidFill>
                <a:latin typeface="Proxima Nova" panose="020B0604020202020204" charset="0"/>
              </a:rPr>
              <a:t>Net Asset Value per unit</a:t>
            </a:r>
            <a:r>
              <a:rPr lang="en-TZ" dirty="0">
                <a:solidFill>
                  <a:schemeClr val="accent2"/>
                </a:solidFill>
                <a:latin typeface="Proxima Nova" panose="020B0604020202020204" charset="0"/>
              </a:rPr>
              <a:t>: I</a:t>
            </a:r>
            <a:r>
              <a:rPr lang="en-GB" dirty="0">
                <a:solidFill>
                  <a:schemeClr val="accent2"/>
                </a:solidFill>
                <a:latin typeface="Proxima Nova" panose="020B0604020202020204" charset="0"/>
              </a:rPr>
              <a:t>s a measure used in finance and investment to determine the value of a single unit or share of a mutual fund, exchange-traded fund (ETF), or other investment vehicle. It is calculated by dividing the total net asset value of the fund</a:t>
            </a:r>
            <a:r>
              <a:rPr lang="en-TZ" dirty="0">
                <a:solidFill>
                  <a:schemeClr val="accent2"/>
                </a:solidFill>
                <a:latin typeface="Proxima Nova" panose="020B0604020202020204" charset="0"/>
              </a:rPr>
              <a:t> (less its liabilities)</a:t>
            </a:r>
            <a:r>
              <a:rPr lang="en-GB" dirty="0">
                <a:solidFill>
                  <a:schemeClr val="accent2"/>
                </a:solidFill>
                <a:latin typeface="Proxima Nova" panose="020B0604020202020204" charset="0"/>
              </a:rPr>
              <a:t> by the total number of units/shares outstanding. NAV per unit represents the value of each individual unit/share in the fund and is often used to track the performance and value of the investment over time.</a:t>
            </a:r>
            <a:endParaRPr lang="en-TZ" dirty="0">
              <a:solidFill>
                <a:schemeClr val="accent2"/>
              </a:solidFill>
              <a:latin typeface="Proxima Nova" panose="020B0604020202020204" charset="0"/>
            </a:endParaRPr>
          </a:p>
        </p:txBody>
      </p:sp>
      <p:sp>
        <p:nvSpPr>
          <p:cNvPr id="12" name="TextBox 11">
            <a:extLst>
              <a:ext uri="{FF2B5EF4-FFF2-40B4-BE49-F238E27FC236}">
                <a16:creationId xmlns:a16="http://schemas.microsoft.com/office/drawing/2014/main" id="{0B3FD7B8-014A-9933-96A1-5A0FC7C3B57C}"/>
              </a:ext>
            </a:extLst>
          </p:cNvPr>
          <p:cNvSpPr txBox="1"/>
          <p:nvPr/>
        </p:nvSpPr>
        <p:spPr>
          <a:xfrm>
            <a:off x="541370" y="1934734"/>
            <a:ext cx="7803008" cy="738664"/>
          </a:xfrm>
          <a:prstGeom prst="rect">
            <a:avLst/>
          </a:prstGeom>
          <a:noFill/>
        </p:spPr>
        <p:txBody>
          <a:bodyPr wrap="square">
            <a:spAutoFit/>
          </a:bodyPr>
          <a:lstStyle/>
          <a:p>
            <a:r>
              <a:rPr lang="en-TZ" b="1" dirty="0">
                <a:solidFill>
                  <a:srgbClr val="FFFFFF"/>
                </a:solidFill>
                <a:latin typeface="Proxima Nova" panose="020B0604020202020204" charset="0"/>
                <a:sym typeface="Montserrat ExtraBold"/>
              </a:rPr>
              <a:t>Problem Statement</a:t>
            </a:r>
            <a:r>
              <a:rPr lang="en-TZ" b="1" dirty="0">
                <a:solidFill>
                  <a:srgbClr val="FFFFFF"/>
                </a:solidFill>
                <a:latin typeface="Montserrat ExtraBold"/>
                <a:sym typeface="Montserrat ExtraBold"/>
              </a:rPr>
              <a:t>: </a:t>
            </a:r>
            <a:r>
              <a:rPr lang="en-TZ" dirty="0">
                <a:solidFill>
                  <a:srgbClr val="FFFFFF"/>
                </a:solidFill>
                <a:latin typeface="Proxima Nova" panose="020B0604020202020204" charset="0"/>
                <a:sym typeface="Montserrat ExtraBold"/>
              </a:rPr>
              <a:t>P</a:t>
            </a:r>
            <a:r>
              <a:rPr kumimoji="0" lang="en-US" sz="1400" i="0" u="none" strike="noStrike" kern="0" cap="none" spc="0" normalizeH="0" baseline="0" noProof="0" dirty="0" err="1">
                <a:ln>
                  <a:noFill/>
                </a:ln>
                <a:solidFill>
                  <a:srgbClr val="FFFFFF"/>
                </a:solidFill>
                <a:effectLst/>
                <a:uLnTx/>
                <a:uFillTx/>
                <a:latin typeface="Proxima Nova" panose="020B0604020202020204" charset="0"/>
                <a:sym typeface="Montserrat ExtraBold"/>
              </a:rPr>
              <a:t>otential</a:t>
            </a:r>
            <a:r>
              <a:rPr kumimoji="0" lang="en-US" sz="1400" i="0" u="none" strike="noStrike" kern="0" cap="none" spc="0" normalizeH="0" baseline="0" noProof="0" dirty="0">
                <a:ln>
                  <a:noFill/>
                </a:ln>
                <a:solidFill>
                  <a:srgbClr val="FFFFFF"/>
                </a:solidFill>
                <a:effectLst/>
                <a:uLnTx/>
                <a:uFillTx/>
                <a:latin typeface="Proxima Nova" panose="020B0604020202020204" charset="0"/>
                <a:sym typeface="Montserrat ExtraBold"/>
              </a:rPr>
              <a:t> risk </a:t>
            </a:r>
            <a:r>
              <a:rPr kumimoji="0" lang="en-TZ" sz="1400" i="0" u="none" strike="noStrike" kern="0" cap="none" spc="0" normalizeH="0" baseline="0" noProof="0" dirty="0">
                <a:ln>
                  <a:noFill/>
                </a:ln>
                <a:solidFill>
                  <a:srgbClr val="FFFFFF"/>
                </a:solidFill>
                <a:effectLst/>
                <a:uLnTx/>
                <a:uFillTx/>
                <a:latin typeface="Proxima Nova" panose="020B0604020202020204" charset="0"/>
                <a:sym typeface="Montserrat ExtraBold"/>
              </a:rPr>
              <a:t>and challenge </a:t>
            </a:r>
            <a:r>
              <a:rPr kumimoji="0" lang="en-US" sz="1400" i="0" u="none" strike="noStrike" kern="0" cap="none" spc="0" normalizeH="0" baseline="0" noProof="0" dirty="0">
                <a:ln>
                  <a:noFill/>
                </a:ln>
                <a:solidFill>
                  <a:srgbClr val="FFFFFF"/>
                </a:solidFill>
                <a:effectLst/>
                <a:uLnTx/>
                <a:uFillTx/>
                <a:latin typeface="Proxima Nova" panose="020B0604020202020204" charset="0"/>
                <a:sym typeface="Montserrat ExtraBold"/>
              </a:rPr>
              <a:t>to investors who want to </a:t>
            </a:r>
            <a:r>
              <a:rPr kumimoji="0" lang="en-US" sz="1400" i="0" u="none" strike="noStrike" kern="0" cap="none" spc="0" normalizeH="0" baseline="0" noProof="0" dirty="0" err="1">
                <a:ln>
                  <a:noFill/>
                </a:ln>
                <a:solidFill>
                  <a:srgbClr val="FFFFFF"/>
                </a:solidFill>
                <a:effectLst/>
                <a:uLnTx/>
                <a:uFillTx/>
                <a:latin typeface="Proxima Nova" panose="020B0604020202020204" charset="0"/>
                <a:sym typeface="Montserrat ExtraBold"/>
              </a:rPr>
              <a:t>inves</a:t>
            </a:r>
            <a:r>
              <a:rPr kumimoji="0" lang="en-TZ" sz="1400" i="0" u="none" strike="noStrike" kern="0" cap="none" spc="0" normalizeH="0" baseline="0" noProof="0" dirty="0">
                <a:ln>
                  <a:noFill/>
                </a:ln>
                <a:solidFill>
                  <a:srgbClr val="FFFFFF"/>
                </a:solidFill>
                <a:effectLst/>
                <a:uLnTx/>
                <a:uFillTx/>
                <a:latin typeface="Proxima Nova" panose="020B0604020202020204" charset="0"/>
                <a:sym typeface="Montserrat ExtraBold"/>
              </a:rPr>
              <a:t>t in investment funds</a:t>
            </a:r>
            <a:r>
              <a:rPr kumimoji="0" lang="en-US" sz="1400" i="0" u="none" strike="noStrike" kern="0" cap="none" spc="0" normalizeH="0" baseline="0" noProof="0" dirty="0">
                <a:ln>
                  <a:noFill/>
                </a:ln>
                <a:solidFill>
                  <a:srgbClr val="FFFFFF"/>
                </a:solidFill>
                <a:effectLst/>
                <a:uLnTx/>
                <a:uFillTx/>
                <a:latin typeface="Proxima Nova" panose="020B0604020202020204" charset="0"/>
                <a:sym typeface="Montserrat ExtraBold"/>
              </a:rPr>
              <a:t>. This risk comes in the form of incurring loses in the investments made due to lack of informed or accurate forecast of what the value of the funds/schemes will be in the future</a:t>
            </a:r>
            <a:r>
              <a:rPr kumimoji="0" lang="en" sz="1400" i="0" u="none" strike="noStrike" kern="0" cap="none" spc="0" normalizeH="0" baseline="0" noProof="0" dirty="0">
                <a:ln>
                  <a:noFill/>
                </a:ln>
                <a:solidFill>
                  <a:srgbClr val="FFFFFF"/>
                </a:solidFill>
                <a:effectLst/>
                <a:uLnTx/>
                <a:uFillTx/>
                <a:latin typeface="Proxima Nova" panose="020B0604020202020204" charset="0"/>
                <a:sym typeface="Montserrat ExtraBold"/>
              </a:rPr>
              <a:t>.</a:t>
            </a:r>
            <a:endParaRPr lang="en-TZ" dirty="0">
              <a:latin typeface="Proxima Nova" panose="020B0604020202020204" charset="0"/>
            </a:endParaRPr>
          </a:p>
        </p:txBody>
      </p:sp>
    </p:spTree>
    <p:extLst>
      <p:ext uri="{BB962C8B-B14F-4D97-AF65-F5344CB8AC3E}">
        <p14:creationId xmlns:p14="http://schemas.microsoft.com/office/powerpoint/2010/main" val="745416321"/>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pic>
        <p:nvPicPr>
          <p:cNvPr id="186" name="Google Shape;186;p30"/>
          <p:cNvPicPr preferRelativeResize="0"/>
          <p:nvPr/>
        </p:nvPicPr>
        <p:blipFill rotWithShape="1">
          <a:blip r:embed="rId3">
            <a:alphaModFix amt="51000"/>
          </a:blip>
          <a:srcRect l="54065" t="20933" b="13814"/>
          <a:stretch/>
        </p:blipFill>
        <p:spPr>
          <a:xfrm>
            <a:off x="6647550" y="0"/>
            <a:ext cx="2496450" cy="2191525"/>
          </a:xfrm>
          <a:prstGeom prst="rect">
            <a:avLst/>
          </a:prstGeom>
          <a:noFill/>
          <a:ln>
            <a:noFill/>
          </a:ln>
        </p:spPr>
      </p:pic>
      <p:pic>
        <p:nvPicPr>
          <p:cNvPr id="187" name="Google Shape;187;p30"/>
          <p:cNvPicPr preferRelativeResize="0"/>
          <p:nvPr/>
        </p:nvPicPr>
        <p:blipFill rotWithShape="1">
          <a:blip r:embed="rId3">
            <a:alphaModFix amt="51000"/>
          </a:blip>
          <a:srcRect t="20933" b="13814"/>
          <a:stretch/>
        </p:blipFill>
        <p:spPr>
          <a:xfrm>
            <a:off x="230497" y="2795457"/>
            <a:ext cx="5156599" cy="2079325"/>
          </a:xfrm>
          <a:prstGeom prst="rect">
            <a:avLst/>
          </a:prstGeom>
          <a:noFill/>
          <a:ln>
            <a:noFill/>
          </a:ln>
        </p:spPr>
      </p:pic>
      <p:sp>
        <p:nvSpPr>
          <p:cNvPr id="188" name="Google Shape;188;p30"/>
          <p:cNvSpPr txBox="1">
            <a:spLocks noGrp="1"/>
          </p:cNvSpPr>
          <p:nvPr>
            <p:ph type="title" idx="4294967295"/>
          </p:nvPr>
        </p:nvSpPr>
        <p:spPr>
          <a:xfrm>
            <a:off x="307164" y="1313269"/>
            <a:ext cx="3817201" cy="61118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THE MAIN OBJECTIVE</a:t>
            </a:r>
            <a:endParaRPr dirty="0"/>
          </a:p>
        </p:txBody>
      </p:sp>
      <p:sp>
        <p:nvSpPr>
          <p:cNvPr id="189" name="Google Shape;189;p30"/>
          <p:cNvSpPr txBox="1">
            <a:spLocks noGrp="1"/>
          </p:cNvSpPr>
          <p:nvPr>
            <p:ph type="title" idx="4294967295"/>
          </p:nvPr>
        </p:nvSpPr>
        <p:spPr>
          <a:xfrm>
            <a:off x="0" y="1582738"/>
            <a:ext cx="1265238" cy="112077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pic>
        <p:nvPicPr>
          <p:cNvPr id="3" name="Picture 2">
            <a:extLst>
              <a:ext uri="{FF2B5EF4-FFF2-40B4-BE49-F238E27FC236}">
                <a16:creationId xmlns:a16="http://schemas.microsoft.com/office/drawing/2014/main" id="{312A395F-177C-5E0B-40F6-6726C48F22CA}"/>
              </a:ext>
            </a:extLst>
          </p:cNvPr>
          <p:cNvPicPr>
            <a:picLocks noChangeAspect="1"/>
          </p:cNvPicPr>
          <p:nvPr/>
        </p:nvPicPr>
        <p:blipFill>
          <a:blip r:embed="rId4"/>
          <a:stretch>
            <a:fillRect/>
          </a:stretch>
        </p:blipFill>
        <p:spPr>
          <a:xfrm>
            <a:off x="5661914" y="0"/>
            <a:ext cx="3482085" cy="5143500"/>
          </a:xfrm>
          <a:prstGeom prst="rect">
            <a:avLst/>
          </a:prstGeom>
        </p:spPr>
      </p:pic>
    </p:spTree>
    <p:extLst>
      <p:ext uri="{BB962C8B-B14F-4D97-AF65-F5344CB8AC3E}">
        <p14:creationId xmlns:p14="http://schemas.microsoft.com/office/powerpoint/2010/main" val="2123191162"/>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6" name="Google Shape;196;p31"/>
          <p:cNvSpPr txBox="1">
            <a:spLocks noGrp="1"/>
          </p:cNvSpPr>
          <p:nvPr>
            <p:ph type="subTitle" idx="4294967295"/>
          </p:nvPr>
        </p:nvSpPr>
        <p:spPr>
          <a:xfrm>
            <a:off x="4064785" y="2163384"/>
            <a:ext cx="3705225" cy="1576388"/>
          </a:xfrm>
          <a:prstGeom prst="rect">
            <a:avLst/>
          </a:prstGeom>
        </p:spPr>
        <p:txBody>
          <a:bodyPr spcFirstLastPara="1" wrap="square" lIns="91425" tIns="91425" rIns="91425" bIns="91425" anchor="t" anchorCtr="0">
            <a:noAutofit/>
          </a:bodyPr>
          <a:lstStyle/>
          <a:p>
            <a:pPr marL="0" marR="0" lvl="0" indent="0" defTabSz="914400" rtl="0" eaLnBrk="1" fontAlgn="auto" latinLnBrk="0" hangingPunct="1">
              <a:lnSpc>
                <a:spcPct val="100000"/>
              </a:lnSpc>
              <a:spcBef>
                <a:spcPts val="0"/>
              </a:spcBef>
              <a:spcAft>
                <a:spcPts val="0"/>
              </a:spcAft>
              <a:buClr>
                <a:srgbClr val="FFFFFF"/>
              </a:buClr>
              <a:buSzPts val="1400"/>
              <a:buFont typeface="Montserrat"/>
              <a:buNone/>
              <a:tabLst/>
              <a:defRPr/>
            </a:pPr>
            <a:r>
              <a:rPr kumimoji="0" lang="en-GB" sz="1400" b="0" i="0" u="none" strike="noStrike" kern="0" cap="none" spc="0" normalizeH="0" baseline="0" noProof="0" dirty="0">
                <a:ln>
                  <a:noFill/>
                </a:ln>
                <a:solidFill>
                  <a:srgbClr val="FFFFFF"/>
                </a:solidFill>
                <a:effectLst/>
                <a:uLnTx/>
                <a:uFillTx/>
                <a:latin typeface="Montserrat"/>
                <a:sym typeface="Montserrat"/>
              </a:rPr>
              <a:t> This predictive model aims to assist investors and asset managers in making data-driven investment decisions and optimizing their investment allocations.</a:t>
            </a:r>
          </a:p>
          <a:p>
            <a:pPr marL="0" lvl="0" indent="0" algn="l" rtl="0">
              <a:spcBef>
                <a:spcPts val="0"/>
              </a:spcBef>
              <a:spcAft>
                <a:spcPts val="0"/>
              </a:spcAft>
              <a:buNone/>
            </a:pPr>
            <a:endParaRPr lang="en-TZ" dirty="0"/>
          </a:p>
        </p:txBody>
      </p:sp>
      <p:sp>
        <p:nvSpPr>
          <p:cNvPr id="197" name="Google Shape;197;p31"/>
          <p:cNvSpPr txBox="1">
            <a:spLocks noGrp="1"/>
          </p:cNvSpPr>
          <p:nvPr>
            <p:ph type="subTitle" idx="4294967295"/>
          </p:nvPr>
        </p:nvSpPr>
        <p:spPr>
          <a:xfrm>
            <a:off x="0" y="2090738"/>
            <a:ext cx="3406775" cy="1781175"/>
          </a:xfrm>
          <a:prstGeom prst="rect">
            <a:avLst/>
          </a:prstGeom>
        </p:spPr>
        <p:txBody>
          <a:bodyPr spcFirstLastPara="1" wrap="square" lIns="91425" tIns="91425" rIns="91425" bIns="91425" anchor="t" anchorCtr="0">
            <a:noAutofit/>
          </a:bodyPr>
          <a:lstStyle/>
          <a:p>
            <a:pPr marL="0" marR="0" lvl="0" indent="0" defTabSz="914400" rtl="0" eaLnBrk="1" fontAlgn="auto" latinLnBrk="0" hangingPunct="1">
              <a:lnSpc>
                <a:spcPct val="100000"/>
              </a:lnSpc>
              <a:spcBef>
                <a:spcPts val="0"/>
              </a:spcBef>
              <a:spcAft>
                <a:spcPts val="0"/>
              </a:spcAft>
              <a:buClr>
                <a:srgbClr val="FFFFFF"/>
              </a:buClr>
              <a:buSzPts val="1400"/>
              <a:buFont typeface="Montserrat"/>
              <a:buNone/>
              <a:tabLst/>
              <a:defRPr/>
            </a:pPr>
            <a:r>
              <a:rPr kumimoji="0" lang="en-GB" sz="1400" b="0" i="0" u="none" strike="noStrike" kern="0" cap="none" spc="0" normalizeH="0" baseline="0" noProof="0" dirty="0">
                <a:ln>
                  <a:noFill/>
                </a:ln>
                <a:solidFill>
                  <a:srgbClr val="FFFFFF"/>
                </a:solidFill>
                <a:effectLst/>
                <a:uLnTx/>
                <a:uFillTx/>
                <a:latin typeface="Montserrat"/>
                <a:sym typeface="Montserrat"/>
              </a:rPr>
              <a:t> The objective of this project is to develop a tool that can forecast the future trends of specific investment funds over the next six months.</a:t>
            </a:r>
          </a:p>
          <a:p>
            <a:pPr marL="0" lvl="0" indent="0" algn="l" rtl="0">
              <a:spcBef>
                <a:spcPts val="0"/>
              </a:spcBef>
              <a:spcAft>
                <a:spcPts val="0"/>
              </a:spcAft>
              <a:buNone/>
            </a:pPr>
            <a:endParaRPr lang="en-TZ" dirty="0"/>
          </a:p>
        </p:txBody>
      </p:sp>
      <p:sp>
        <p:nvSpPr>
          <p:cNvPr id="13" name="Google Shape;474;p46">
            <a:extLst>
              <a:ext uri="{FF2B5EF4-FFF2-40B4-BE49-F238E27FC236}">
                <a16:creationId xmlns:a16="http://schemas.microsoft.com/office/drawing/2014/main" id="{CE309691-0E9A-7976-DD6F-477D15FCDD5C}"/>
              </a:ext>
            </a:extLst>
          </p:cNvPr>
          <p:cNvSpPr/>
          <p:nvPr/>
        </p:nvSpPr>
        <p:spPr>
          <a:xfrm>
            <a:off x="680396" y="1533318"/>
            <a:ext cx="839324" cy="491843"/>
          </a:xfrm>
          <a:custGeom>
            <a:avLst/>
            <a:gdLst/>
            <a:ahLst/>
            <a:cxnLst/>
            <a:rect l="l" t="t" r="r" b="b"/>
            <a:pathLst>
              <a:path w="14378" h="14379" extrusionOk="0">
                <a:moveTo>
                  <a:pt x="10949" y="1"/>
                </a:moveTo>
                <a:cubicBezTo>
                  <a:pt x="10953" y="287"/>
                  <a:pt x="10953" y="571"/>
                  <a:pt x="10953" y="862"/>
                </a:cubicBezTo>
                <a:lnTo>
                  <a:pt x="12894" y="862"/>
                </a:lnTo>
                <a:cubicBezTo>
                  <a:pt x="11540" y="2206"/>
                  <a:pt x="10203" y="3534"/>
                  <a:pt x="8860" y="4868"/>
                </a:cubicBezTo>
                <a:cubicBezTo>
                  <a:pt x="8835" y="4840"/>
                  <a:pt x="8815" y="4816"/>
                  <a:pt x="8792" y="4791"/>
                </a:cubicBezTo>
                <a:cubicBezTo>
                  <a:pt x="7720" y="3721"/>
                  <a:pt x="6648" y="2650"/>
                  <a:pt x="5578" y="1576"/>
                </a:cubicBezTo>
                <a:cubicBezTo>
                  <a:pt x="5545" y="1543"/>
                  <a:pt x="5520" y="1526"/>
                  <a:pt x="5496" y="1526"/>
                </a:cubicBezTo>
                <a:cubicBezTo>
                  <a:pt x="5472" y="1526"/>
                  <a:pt x="5447" y="1543"/>
                  <a:pt x="5414" y="1576"/>
                </a:cubicBezTo>
                <a:cubicBezTo>
                  <a:pt x="4371" y="2616"/>
                  <a:pt x="3323" y="3655"/>
                  <a:pt x="2278" y="4696"/>
                </a:cubicBezTo>
                <a:cubicBezTo>
                  <a:pt x="1577" y="5395"/>
                  <a:pt x="878" y="6096"/>
                  <a:pt x="176" y="6795"/>
                </a:cubicBezTo>
                <a:cubicBezTo>
                  <a:pt x="126" y="6844"/>
                  <a:pt x="119" y="6875"/>
                  <a:pt x="172" y="6926"/>
                </a:cubicBezTo>
                <a:cubicBezTo>
                  <a:pt x="338" y="7087"/>
                  <a:pt x="500" y="7249"/>
                  <a:pt x="664" y="7415"/>
                </a:cubicBezTo>
                <a:cubicBezTo>
                  <a:pt x="686" y="7437"/>
                  <a:pt x="704" y="7448"/>
                  <a:pt x="722" y="7448"/>
                </a:cubicBezTo>
                <a:cubicBezTo>
                  <a:pt x="741" y="7448"/>
                  <a:pt x="759" y="7437"/>
                  <a:pt x="782" y="7415"/>
                </a:cubicBezTo>
                <a:cubicBezTo>
                  <a:pt x="1164" y="7036"/>
                  <a:pt x="1552" y="6658"/>
                  <a:pt x="1935" y="6278"/>
                </a:cubicBezTo>
                <a:cubicBezTo>
                  <a:pt x="3108" y="5112"/>
                  <a:pt x="4282" y="3944"/>
                  <a:pt x="5452" y="2780"/>
                </a:cubicBezTo>
                <a:cubicBezTo>
                  <a:pt x="5468" y="2762"/>
                  <a:pt x="5487" y="2747"/>
                  <a:pt x="5513" y="2724"/>
                </a:cubicBezTo>
                <a:cubicBezTo>
                  <a:pt x="5540" y="2753"/>
                  <a:pt x="5560" y="2780"/>
                  <a:pt x="5584" y="2803"/>
                </a:cubicBezTo>
                <a:cubicBezTo>
                  <a:pt x="6655" y="3874"/>
                  <a:pt x="7728" y="4947"/>
                  <a:pt x="8796" y="6017"/>
                </a:cubicBezTo>
                <a:cubicBezTo>
                  <a:pt x="8824" y="6044"/>
                  <a:pt x="8845" y="6060"/>
                  <a:pt x="8867" y="6060"/>
                </a:cubicBezTo>
                <a:cubicBezTo>
                  <a:pt x="8887" y="6060"/>
                  <a:pt x="8907" y="6049"/>
                  <a:pt x="8933" y="6023"/>
                </a:cubicBezTo>
                <a:cubicBezTo>
                  <a:pt x="9384" y="5572"/>
                  <a:pt x="9839" y="5129"/>
                  <a:pt x="10290" y="4680"/>
                </a:cubicBezTo>
                <a:cubicBezTo>
                  <a:pt x="11344" y="3633"/>
                  <a:pt x="12399" y="2584"/>
                  <a:pt x="13453" y="1535"/>
                </a:cubicBezTo>
                <a:cubicBezTo>
                  <a:pt x="13472" y="1517"/>
                  <a:pt x="13493" y="1503"/>
                  <a:pt x="13523" y="1475"/>
                </a:cubicBezTo>
                <a:lnTo>
                  <a:pt x="13523" y="3372"/>
                </a:lnTo>
                <a:lnTo>
                  <a:pt x="14376" y="3372"/>
                </a:lnTo>
                <a:lnTo>
                  <a:pt x="14376" y="1"/>
                </a:lnTo>
                <a:close/>
                <a:moveTo>
                  <a:pt x="10952" y="5058"/>
                </a:moveTo>
                <a:lnTo>
                  <a:pt x="10952" y="13517"/>
                </a:lnTo>
                <a:lnTo>
                  <a:pt x="10130" y="13517"/>
                </a:lnTo>
                <a:lnTo>
                  <a:pt x="10130" y="8410"/>
                </a:lnTo>
                <a:lnTo>
                  <a:pt x="7596" y="8410"/>
                </a:lnTo>
                <a:lnTo>
                  <a:pt x="7596" y="13519"/>
                </a:lnTo>
                <a:lnTo>
                  <a:pt x="6779" y="13519"/>
                </a:lnTo>
                <a:lnTo>
                  <a:pt x="6779" y="6735"/>
                </a:lnTo>
                <a:lnTo>
                  <a:pt x="4226" y="6735"/>
                </a:lnTo>
                <a:lnTo>
                  <a:pt x="4226" y="13517"/>
                </a:lnTo>
                <a:lnTo>
                  <a:pt x="3406" y="13517"/>
                </a:lnTo>
                <a:lnTo>
                  <a:pt x="3406" y="9264"/>
                </a:lnTo>
                <a:lnTo>
                  <a:pt x="839" y="9264"/>
                </a:lnTo>
                <a:lnTo>
                  <a:pt x="839" y="13523"/>
                </a:lnTo>
                <a:lnTo>
                  <a:pt x="1" y="13523"/>
                </a:lnTo>
                <a:lnTo>
                  <a:pt x="1" y="14378"/>
                </a:lnTo>
                <a:lnTo>
                  <a:pt x="14377" y="14378"/>
                </a:lnTo>
                <a:lnTo>
                  <a:pt x="14377" y="13523"/>
                </a:lnTo>
                <a:lnTo>
                  <a:pt x="13535" y="13523"/>
                </a:lnTo>
                <a:cubicBezTo>
                  <a:pt x="13535" y="10690"/>
                  <a:pt x="13535" y="7870"/>
                  <a:pt x="13536" y="505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 name="Google Shape;460;p46">
            <a:extLst>
              <a:ext uri="{FF2B5EF4-FFF2-40B4-BE49-F238E27FC236}">
                <a16:creationId xmlns:a16="http://schemas.microsoft.com/office/drawing/2014/main" id="{4BA05305-DD4F-4806-2B7C-EF62EFA5302D}"/>
              </a:ext>
            </a:extLst>
          </p:cNvPr>
          <p:cNvSpPr/>
          <p:nvPr/>
        </p:nvSpPr>
        <p:spPr>
          <a:xfrm>
            <a:off x="4064785" y="1424623"/>
            <a:ext cx="652601" cy="572700"/>
          </a:xfrm>
          <a:custGeom>
            <a:avLst/>
            <a:gdLst/>
            <a:ahLst/>
            <a:cxnLst/>
            <a:rect l="l" t="t" r="r" b="b"/>
            <a:pathLst>
              <a:path w="14379" h="14377" extrusionOk="0">
                <a:moveTo>
                  <a:pt x="11408" y="4579"/>
                </a:moveTo>
                <a:cubicBezTo>
                  <a:pt x="11775" y="5860"/>
                  <a:pt x="12139" y="7140"/>
                  <a:pt x="12509" y="8429"/>
                </a:cubicBezTo>
                <a:lnTo>
                  <a:pt x="10293" y="8429"/>
                </a:lnTo>
                <a:cubicBezTo>
                  <a:pt x="10659" y="7144"/>
                  <a:pt x="11027" y="5863"/>
                  <a:pt x="11392" y="4583"/>
                </a:cubicBezTo>
                <a:cubicBezTo>
                  <a:pt x="11398" y="4582"/>
                  <a:pt x="11402" y="4582"/>
                  <a:pt x="11408" y="4579"/>
                </a:cubicBezTo>
                <a:close/>
                <a:moveTo>
                  <a:pt x="3000" y="4579"/>
                </a:moveTo>
                <a:cubicBezTo>
                  <a:pt x="3365" y="5860"/>
                  <a:pt x="3731" y="7140"/>
                  <a:pt x="4100" y="8430"/>
                </a:cubicBezTo>
                <a:lnTo>
                  <a:pt x="1882" y="8430"/>
                </a:lnTo>
                <a:cubicBezTo>
                  <a:pt x="2248" y="7144"/>
                  <a:pt x="2615" y="5862"/>
                  <a:pt x="2981" y="4579"/>
                </a:cubicBezTo>
                <a:close/>
                <a:moveTo>
                  <a:pt x="6761" y="0"/>
                </a:moveTo>
                <a:lnTo>
                  <a:pt x="6761" y="791"/>
                </a:lnTo>
                <a:cubicBezTo>
                  <a:pt x="6761" y="839"/>
                  <a:pt x="6754" y="864"/>
                  <a:pt x="6695" y="877"/>
                </a:cubicBezTo>
                <a:cubicBezTo>
                  <a:pt x="6447" y="933"/>
                  <a:pt x="6193" y="978"/>
                  <a:pt x="5955" y="1061"/>
                </a:cubicBezTo>
                <a:cubicBezTo>
                  <a:pt x="5469" y="1233"/>
                  <a:pt x="5061" y="1540"/>
                  <a:pt x="4652" y="1845"/>
                </a:cubicBezTo>
                <a:cubicBezTo>
                  <a:pt x="4176" y="2203"/>
                  <a:pt x="3693" y="2548"/>
                  <a:pt x="3149" y="2798"/>
                </a:cubicBezTo>
                <a:cubicBezTo>
                  <a:pt x="2752" y="2980"/>
                  <a:pt x="2339" y="3123"/>
                  <a:pt x="1911" y="3205"/>
                </a:cubicBezTo>
                <a:cubicBezTo>
                  <a:pt x="1637" y="3258"/>
                  <a:pt x="1359" y="3306"/>
                  <a:pt x="1082" y="3331"/>
                </a:cubicBezTo>
                <a:cubicBezTo>
                  <a:pt x="723" y="3364"/>
                  <a:pt x="361" y="3372"/>
                  <a:pt x="1" y="3389"/>
                </a:cubicBezTo>
                <a:lnTo>
                  <a:pt x="1" y="4246"/>
                </a:lnTo>
                <a:cubicBezTo>
                  <a:pt x="145" y="4246"/>
                  <a:pt x="289" y="4247"/>
                  <a:pt x="433" y="4247"/>
                </a:cubicBezTo>
                <a:cubicBezTo>
                  <a:pt x="553" y="4247"/>
                  <a:pt x="672" y="4246"/>
                  <a:pt x="792" y="4243"/>
                </a:cubicBezTo>
                <a:cubicBezTo>
                  <a:pt x="1116" y="4236"/>
                  <a:pt x="1438" y="4224"/>
                  <a:pt x="1759" y="4206"/>
                </a:cubicBezTo>
                <a:cubicBezTo>
                  <a:pt x="1904" y="4199"/>
                  <a:pt x="2045" y="4182"/>
                  <a:pt x="2199" y="4168"/>
                </a:cubicBezTo>
                <a:lnTo>
                  <a:pt x="2199" y="4168"/>
                </a:lnTo>
                <a:cubicBezTo>
                  <a:pt x="2148" y="4351"/>
                  <a:pt x="2098" y="4526"/>
                  <a:pt x="2050" y="4701"/>
                </a:cubicBezTo>
                <a:cubicBezTo>
                  <a:pt x="1882" y="5291"/>
                  <a:pt x="1716" y="5882"/>
                  <a:pt x="1548" y="6472"/>
                </a:cubicBezTo>
                <a:cubicBezTo>
                  <a:pt x="1408" y="6962"/>
                  <a:pt x="1265" y="7451"/>
                  <a:pt x="1124" y="7940"/>
                </a:cubicBezTo>
                <a:cubicBezTo>
                  <a:pt x="1084" y="8081"/>
                  <a:pt x="1040" y="8224"/>
                  <a:pt x="1003" y="8369"/>
                </a:cubicBezTo>
                <a:cubicBezTo>
                  <a:pt x="989" y="8423"/>
                  <a:pt x="965" y="8438"/>
                  <a:pt x="911" y="8438"/>
                </a:cubicBezTo>
                <a:cubicBezTo>
                  <a:pt x="608" y="8436"/>
                  <a:pt x="303" y="8436"/>
                  <a:pt x="1" y="8436"/>
                </a:cubicBezTo>
                <a:lnTo>
                  <a:pt x="1" y="8947"/>
                </a:lnTo>
                <a:cubicBezTo>
                  <a:pt x="18" y="9048"/>
                  <a:pt x="31" y="9150"/>
                  <a:pt x="55" y="9248"/>
                </a:cubicBezTo>
                <a:cubicBezTo>
                  <a:pt x="123" y="9532"/>
                  <a:pt x="262" y="9777"/>
                  <a:pt x="454" y="9993"/>
                </a:cubicBezTo>
                <a:cubicBezTo>
                  <a:pt x="888" y="10481"/>
                  <a:pt x="1447" y="10744"/>
                  <a:pt x="2073" y="10875"/>
                </a:cubicBezTo>
                <a:cubicBezTo>
                  <a:pt x="2302" y="10925"/>
                  <a:pt x="2539" y="10946"/>
                  <a:pt x="2774" y="10967"/>
                </a:cubicBezTo>
                <a:cubicBezTo>
                  <a:pt x="2875" y="10976"/>
                  <a:pt x="2975" y="10980"/>
                  <a:pt x="3075" y="10980"/>
                </a:cubicBezTo>
                <a:cubicBezTo>
                  <a:pt x="3513" y="10980"/>
                  <a:pt x="3940" y="10897"/>
                  <a:pt x="4357" y="10749"/>
                </a:cubicBezTo>
                <a:cubicBezTo>
                  <a:pt x="4700" y="10628"/>
                  <a:pt x="5010" y="10452"/>
                  <a:pt x="5285" y="10212"/>
                </a:cubicBezTo>
                <a:cubicBezTo>
                  <a:pt x="5604" y="9935"/>
                  <a:pt x="5823" y="9602"/>
                  <a:pt x="5910" y="9188"/>
                </a:cubicBezTo>
                <a:cubicBezTo>
                  <a:pt x="5923" y="9118"/>
                  <a:pt x="5936" y="9048"/>
                  <a:pt x="5938" y="8976"/>
                </a:cubicBezTo>
                <a:cubicBezTo>
                  <a:pt x="5942" y="8801"/>
                  <a:pt x="5941" y="8626"/>
                  <a:pt x="5941" y="8442"/>
                </a:cubicBezTo>
                <a:lnTo>
                  <a:pt x="4999" y="8442"/>
                </a:lnTo>
                <a:cubicBezTo>
                  <a:pt x="4573" y="6955"/>
                  <a:pt x="4150" y="5472"/>
                  <a:pt x="3730" y="3995"/>
                </a:cubicBezTo>
                <a:cubicBezTo>
                  <a:pt x="4369" y="3847"/>
                  <a:pt x="4997" y="3694"/>
                  <a:pt x="5628" y="3557"/>
                </a:cubicBezTo>
                <a:cubicBezTo>
                  <a:pt x="5858" y="3509"/>
                  <a:pt x="6096" y="3491"/>
                  <a:pt x="6329" y="3462"/>
                </a:cubicBezTo>
                <a:cubicBezTo>
                  <a:pt x="6468" y="3446"/>
                  <a:pt x="6608" y="3436"/>
                  <a:pt x="6760" y="3421"/>
                </a:cubicBezTo>
                <a:lnTo>
                  <a:pt x="6760" y="3528"/>
                </a:lnTo>
                <a:cubicBezTo>
                  <a:pt x="6760" y="6334"/>
                  <a:pt x="6760" y="9138"/>
                  <a:pt x="6761" y="11945"/>
                </a:cubicBezTo>
                <a:cubicBezTo>
                  <a:pt x="6761" y="12013"/>
                  <a:pt x="6738" y="12047"/>
                  <a:pt x="6682" y="12085"/>
                </a:cubicBezTo>
                <a:cubicBezTo>
                  <a:pt x="5566" y="12825"/>
                  <a:pt x="4449" y="13569"/>
                  <a:pt x="3336" y="14314"/>
                </a:cubicBezTo>
                <a:cubicBezTo>
                  <a:pt x="3314" y="14328"/>
                  <a:pt x="3299" y="14356"/>
                  <a:pt x="3280" y="14376"/>
                </a:cubicBezTo>
                <a:lnTo>
                  <a:pt x="11115" y="14376"/>
                </a:lnTo>
                <a:cubicBezTo>
                  <a:pt x="11071" y="14340"/>
                  <a:pt x="11030" y="14297"/>
                  <a:pt x="10985" y="14267"/>
                </a:cubicBezTo>
                <a:cubicBezTo>
                  <a:pt x="9883" y="13530"/>
                  <a:pt x="8780" y="12794"/>
                  <a:pt x="7675" y="12059"/>
                </a:cubicBezTo>
                <a:cubicBezTo>
                  <a:pt x="7631" y="12029"/>
                  <a:pt x="7615" y="12003"/>
                  <a:pt x="7615" y="11952"/>
                </a:cubicBezTo>
                <a:cubicBezTo>
                  <a:pt x="7616" y="9131"/>
                  <a:pt x="7616" y="6311"/>
                  <a:pt x="7616" y="3490"/>
                </a:cubicBezTo>
                <a:lnTo>
                  <a:pt x="7616" y="3426"/>
                </a:lnTo>
                <a:cubicBezTo>
                  <a:pt x="7745" y="3431"/>
                  <a:pt x="7867" y="3431"/>
                  <a:pt x="7987" y="3446"/>
                </a:cubicBezTo>
                <a:cubicBezTo>
                  <a:pt x="8155" y="3465"/>
                  <a:pt x="8324" y="3488"/>
                  <a:pt x="8491" y="3518"/>
                </a:cubicBezTo>
                <a:cubicBezTo>
                  <a:pt x="8723" y="3560"/>
                  <a:pt x="8952" y="3604"/>
                  <a:pt x="9181" y="3655"/>
                </a:cubicBezTo>
                <a:cubicBezTo>
                  <a:pt x="9614" y="3751"/>
                  <a:pt x="10046" y="3853"/>
                  <a:pt x="10481" y="3954"/>
                </a:cubicBezTo>
                <a:cubicBezTo>
                  <a:pt x="10535" y="3966"/>
                  <a:pt x="10592" y="3970"/>
                  <a:pt x="10665" y="3979"/>
                </a:cubicBezTo>
                <a:cubicBezTo>
                  <a:pt x="10241" y="5467"/>
                  <a:pt x="9817" y="6949"/>
                  <a:pt x="9393" y="8436"/>
                </a:cubicBezTo>
                <a:lnTo>
                  <a:pt x="8469" y="8436"/>
                </a:lnTo>
                <a:cubicBezTo>
                  <a:pt x="8469" y="8664"/>
                  <a:pt x="8456" y="8887"/>
                  <a:pt x="8473" y="9107"/>
                </a:cubicBezTo>
                <a:cubicBezTo>
                  <a:pt x="8495" y="9407"/>
                  <a:pt x="8631" y="9662"/>
                  <a:pt x="8810" y="9899"/>
                </a:cubicBezTo>
                <a:cubicBezTo>
                  <a:pt x="8991" y="10142"/>
                  <a:pt x="9219" y="10326"/>
                  <a:pt x="9473" y="10482"/>
                </a:cubicBezTo>
                <a:cubicBezTo>
                  <a:pt x="9820" y="10698"/>
                  <a:pt x="10203" y="10825"/>
                  <a:pt x="10600" y="10909"/>
                </a:cubicBezTo>
                <a:cubicBezTo>
                  <a:pt x="10776" y="10945"/>
                  <a:pt x="10962" y="10949"/>
                  <a:pt x="11144" y="10968"/>
                </a:cubicBezTo>
                <a:cubicBezTo>
                  <a:pt x="11231" y="10976"/>
                  <a:pt x="11321" y="10986"/>
                  <a:pt x="11409" y="10986"/>
                </a:cubicBezTo>
                <a:cubicBezTo>
                  <a:pt x="11419" y="10986"/>
                  <a:pt x="11430" y="10986"/>
                  <a:pt x="11440" y="10986"/>
                </a:cubicBezTo>
                <a:cubicBezTo>
                  <a:pt x="12074" y="10967"/>
                  <a:pt x="12685" y="10852"/>
                  <a:pt x="13246" y="10541"/>
                </a:cubicBezTo>
                <a:cubicBezTo>
                  <a:pt x="13673" y="10303"/>
                  <a:pt x="14035" y="9989"/>
                  <a:pt x="14238" y="9529"/>
                </a:cubicBezTo>
                <a:cubicBezTo>
                  <a:pt x="14294" y="9401"/>
                  <a:pt x="14318" y="9256"/>
                  <a:pt x="14358" y="9122"/>
                </a:cubicBezTo>
                <a:cubicBezTo>
                  <a:pt x="14362" y="9110"/>
                  <a:pt x="14370" y="9103"/>
                  <a:pt x="14374" y="9094"/>
                </a:cubicBezTo>
                <a:lnTo>
                  <a:pt x="14374" y="8438"/>
                </a:lnTo>
                <a:cubicBezTo>
                  <a:pt x="14226" y="8438"/>
                  <a:pt x="14077" y="8437"/>
                  <a:pt x="13929" y="8437"/>
                </a:cubicBezTo>
                <a:cubicBezTo>
                  <a:pt x="13780" y="8437"/>
                  <a:pt x="13631" y="8438"/>
                  <a:pt x="13482" y="8439"/>
                </a:cubicBezTo>
                <a:cubicBezTo>
                  <a:pt x="13428" y="8439"/>
                  <a:pt x="13403" y="8423"/>
                  <a:pt x="13389" y="8370"/>
                </a:cubicBezTo>
                <a:cubicBezTo>
                  <a:pt x="13263" y="7924"/>
                  <a:pt x="13136" y="7474"/>
                  <a:pt x="13008" y="7028"/>
                </a:cubicBezTo>
                <a:lnTo>
                  <a:pt x="12695" y="5933"/>
                </a:lnTo>
                <a:cubicBezTo>
                  <a:pt x="12545" y="5403"/>
                  <a:pt x="12393" y="4873"/>
                  <a:pt x="12243" y="4344"/>
                </a:cubicBezTo>
                <a:cubicBezTo>
                  <a:pt x="12228" y="4290"/>
                  <a:pt x="12211" y="4236"/>
                  <a:pt x="12192" y="4173"/>
                </a:cubicBezTo>
                <a:lnTo>
                  <a:pt x="12192" y="4173"/>
                </a:lnTo>
                <a:cubicBezTo>
                  <a:pt x="12333" y="4183"/>
                  <a:pt x="12466" y="4195"/>
                  <a:pt x="12599" y="4206"/>
                </a:cubicBezTo>
                <a:cubicBezTo>
                  <a:pt x="12612" y="4209"/>
                  <a:pt x="12622" y="4211"/>
                  <a:pt x="12636" y="4211"/>
                </a:cubicBezTo>
                <a:cubicBezTo>
                  <a:pt x="12802" y="4217"/>
                  <a:pt x="12968" y="4225"/>
                  <a:pt x="13133" y="4228"/>
                </a:cubicBezTo>
                <a:cubicBezTo>
                  <a:pt x="13548" y="4236"/>
                  <a:pt x="13964" y="4241"/>
                  <a:pt x="14378" y="4247"/>
                </a:cubicBezTo>
                <a:lnTo>
                  <a:pt x="14378" y="3392"/>
                </a:lnTo>
                <a:cubicBezTo>
                  <a:pt x="14129" y="3386"/>
                  <a:pt x="13876" y="3389"/>
                  <a:pt x="13627" y="3372"/>
                </a:cubicBezTo>
                <a:cubicBezTo>
                  <a:pt x="12948" y="3316"/>
                  <a:pt x="12282" y="3204"/>
                  <a:pt x="11646" y="2966"/>
                </a:cubicBezTo>
                <a:cubicBezTo>
                  <a:pt x="11110" y="2766"/>
                  <a:pt x="10620" y="2481"/>
                  <a:pt x="10157" y="2149"/>
                </a:cubicBezTo>
                <a:cubicBezTo>
                  <a:pt x="9756" y="1861"/>
                  <a:pt x="9358" y="1568"/>
                  <a:pt x="8940" y="1305"/>
                </a:cubicBezTo>
                <a:cubicBezTo>
                  <a:pt x="8597" y="1089"/>
                  <a:pt x="8218" y="943"/>
                  <a:pt x="7810" y="892"/>
                </a:cubicBezTo>
                <a:cubicBezTo>
                  <a:pt x="7802" y="890"/>
                  <a:pt x="7794" y="886"/>
                  <a:pt x="7784" y="885"/>
                </a:cubicBezTo>
                <a:cubicBezTo>
                  <a:pt x="7616" y="842"/>
                  <a:pt x="7616" y="842"/>
                  <a:pt x="7616" y="664"/>
                </a:cubicBezTo>
                <a:lnTo>
                  <a:pt x="76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pic>
        <p:nvPicPr>
          <p:cNvPr id="186" name="Google Shape;186;p30"/>
          <p:cNvPicPr preferRelativeResize="0"/>
          <p:nvPr/>
        </p:nvPicPr>
        <p:blipFill rotWithShape="1">
          <a:blip r:embed="rId3">
            <a:alphaModFix amt="51000"/>
          </a:blip>
          <a:srcRect l="54065" t="20933" b="13814"/>
          <a:stretch/>
        </p:blipFill>
        <p:spPr>
          <a:xfrm>
            <a:off x="6647550" y="0"/>
            <a:ext cx="2496450" cy="2191525"/>
          </a:xfrm>
          <a:prstGeom prst="rect">
            <a:avLst/>
          </a:prstGeom>
          <a:noFill/>
          <a:ln>
            <a:noFill/>
          </a:ln>
        </p:spPr>
      </p:pic>
      <p:pic>
        <p:nvPicPr>
          <p:cNvPr id="187" name="Google Shape;187;p30"/>
          <p:cNvPicPr preferRelativeResize="0"/>
          <p:nvPr/>
        </p:nvPicPr>
        <p:blipFill rotWithShape="1">
          <a:blip r:embed="rId3">
            <a:alphaModFix amt="51000"/>
          </a:blip>
          <a:srcRect t="20933" b="13814"/>
          <a:stretch/>
        </p:blipFill>
        <p:spPr>
          <a:xfrm>
            <a:off x="0" y="3174225"/>
            <a:ext cx="5156599" cy="2079325"/>
          </a:xfrm>
          <a:prstGeom prst="rect">
            <a:avLst/>
          </a:prstGeom>
          <a:noFill/>
          <a:ln>
            <a:noFill/>
          </a:ln>
        </p:spPr>
      </p:pic>
      <p:sp>
        <p:nvSpPr>
          <p:cNvPr id="188" name="Google Shape;188;p30"/>
          <p:cNvSpPr txBox="1">
            <a:spLocks noGrp="1"/>
          </p:cNvSpPr>
          <p:nvPr>
            <p:ph type="title" idx="4294967295"/>
          </p:nvPr>
        </p:nvSpPr>
        <p:spPr>
          <a:xfrm>
            <a:off x="276557" y="1045698"/>
            <a:ext cx="4004671" cy="92357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SPECIFIC OBJECTIVES</a:t>
            </a:r>
            <a:endParaRPr dirty="0"/>
          </a:p>
        </p:txBody>
      </p:sp>
      <p:sp>
        <p:nvSpPr>
          <p:cNvPr id="189" name="Google Shape;189;p30"/>
          <p:cNvSpPr txBox="1">
            <a:spLocks noGrp="1"/>
          </p:cNvSpPr>
          <p:nvPr>
            <p:ph type="title" idx="4294967295"/>
          </p:nvPr>
        </p:nvSpPr>
        <p:spPr>
          <a:xfrm>
            <a:off x="0" y="1582738"/>
            <a:ext cx="1265238" cy="112077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pic>
        <p:nvPicPr>
          <p:cNvPr id="3" name="Picture 2">
            <a:extLst>
              <a:ext uri="{FF2B5EF4-FFF2-40B4-BE49-F238E27FC236}">
                <a16:creationId xmlns:a16="http://schemas.microsoft.com/office/drawing/2014/main" id="{37F574A3-E9C6-5E4C-C866-57755DB4F4AC}"/>
              </a:ext>
            </a:extLst>
          </p:cNvPr>
          <p:cNvPicPr>
            <a:picLocks noChangeAspect="1"/>
          </p:cNvPicPr>
          <p:nvPr/>
        </p:nvPicPr>
        <p:blipFill>
          <a:blip r:embed="rId4"/>
          <a:stretch>
            <a:fillRect/>
          </a:stretch>
        </p:blipFill>
        <p:spPr>
          <a:xfrm>
            <a:off x="5715000" y="0"/>
            <a:ext cx="3429000" cy="51435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6" name="Google Shape;196;p31"/>
          <p:cNvSpPr txBox="1">
            <a:spLocks noGrp="1"/>
          </p:cNvSpPr>
          <p:nvPr>
            <p:ph type="subTitle" idx="4294967295"/>
          </p:nvPr>
        </p:nvSpPr>
        <p:spPr>
          <a:xfrm>
            <a:off x="1270212" y="3333830"/>
            <a:ext cx="3072230" cy="127340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400" dirty="0">
                <a:solidFill>
                  <a:schemeClr val="accent2"/>
                </a:solidFill>
              </a:rPr>
              <a:t>Develop a machine learning model that can forecast the future trends of specific investment funds/schemes over the next six months </a:t>
            </a:r>
          </a:p>
          <a:p>
            <a:pPr marL="0" lvl="0" indent="0" algn="l" rtl="0">
              <a:spcBef>
                <a:spcPts val="0"/>
              </a:spcBef>
              <a:spcAft>
                <a:spcPts val="0"/>
              </a:spcAft>
              <a:buNone/>
            </a:pPr>
            <a:endParaRPr lang="en-GB" sz="1400" dirty="0"/>
          </a:p>
        </p:txBody>
      </p:sp>
      <p:sp>
        <p:nvSpPr>
          <p:cNvPr id="197" name="Google Shape;197;p31"/>
          <p:cNvSpPr txBox="1">
            <a:spLocks noGrp="1"/>
          </p:cNvSpPr>
          <p:nvPr>
            <p:ph type="subTitle" idx="4294967295"/>
          </p:nvPr>
        </p:nvSpPr>
        <p:spPr>
          <a:xfrm>
            <a:off x="1270212" y="536262"/>
            <a:ext cx="3144924" cy="1568006"/>
          </a:xfrm>
          <a:prstGeom prst="rect">
            <a:avLst/>
          </a:prstGeom>
        </p:spPr>
        <p:txBody>
          <a:bodyPr spcFirstLastPara="1" wrap="square" lIns="91425" tIns="91425" rIns="91425" bIns="91425" anchor="t" anchorCtr="0">
            <a:noAutofit/>
          </a:bodyPr>
          <a:lstStyle/>
          <a:p>
            <a:pPr marL="0" indent="0">
              <a:buNone/>
            </a:pPr>
            <a:r>
              <a:rPr lang="en-GB" sz="1400" dirty="0">
                <a:solidFill>
                  <a:schemeClr val="accent2"/>
                </a:solidFill>
              </a:rPr>
              <a:t>Collect data from UTT AMIS and</a:t>
            </a:r>
            <a:r>
              <a:rPr lang="en-TZ" sz="1400" dirty="0">
                <a:solidFill>
                  <a:schemeClr val="accent2"/>
                </a:solidFill>
              </a:rPr>
              <a:t> perform </a:t>
            </a:r>
            <a:r>
              <a:rPr lang="en-GB" sz="1400" dirty="0">
                <a:solidFill>
                  <a:schemeClr val="accent2"/>
                </a:solidFill>
              </a:rPr>
              <a:t>Exploratory </a:t>
            </a:r>
            <a:r>
              <a:rPr lang="en-TZ" sz="1400" dirty="0">
                <a:solidFill>
                  <a:schemeClr val="accent2"/>
                </a:solidFill>
              </a:rPr>
              <a:t>D</a:t>
            </a:r>
            <a:r>
              <a:rPr lang="en-GB" sz="1400" dirty="0" err="1">
                <a:solidFill>
                  <a:schemeClr val="accent2"/>
                </a:solidFill>
              </a:rPr>
              <a:t>ata</a:t>
            </a:r>
            <a:r>
              <a:rPr lang="en-GB" sz="1400" dirty="0">
                <a:solidFill>
                  <a:schemeClr val="accent2"/>
                </a:solidFill>
              </a:rPr>
              <a:t> </a:t>
            </a:r>
            <a:r>
              <a:rPr lang="en-TZ" sz="1400" dirty="0">
                <a:solidFill>
                  <a:schemeClr val="accent2"/>
                </a:solidFill>
              </a:rPr>
              <a:t>A</a:t>
            </a:r>
            <a:r>
              <a:rPr lang="en-GB" sz="1400" dirty="0" err="1">
                <a:solidFill>
                  <a:schemeClr val="accent2"/>
                </a:solidFill>
              </a:rPr>
              <a:t>nalysis</a:t>
            </a:r>
            <a:r>
              <a:rPr lang="en-TZ" sz="1400" dirty="0">
                <a:solidFill>
                  <a:schemeClr val="accent2"/>
                </a:solidFill>
              </a:rPr>
              <a:t> to prepare the data for the next steps and </a:t>
            </a:r>
            <a:r>
              <a:rPr lang="en-GB" sz="1400" dirty="0">
                <a:solidFill>
                  <a:schemeClr val="accent2"/>
                </a:solidFill>
              </a:rPr>
              <a:t> understand</a:t>
            </a:r>
            <a:r>
              <a:rPr lang="en-TZ" sz="1400" dirty="0">
                <a:solidFill>
                  <a:schemeClr val="accent2"/>
                </a:solidFill>
              </a:rPr>
              <a:t> it</a:t>
            </a:r>
            <a:r>
              <a:rPr lang="en-GB" sz="1400" dirty="0">
                <a:solidFill>
                  <a:schemeClr val="accent2"/>
                </a:solidFill>
              </a:rPr>
              <a:t> </a:t>
            </a:r>
            <a:r>
              <a:rPr lang="en-TZ" sz="1400" dirty="0">
                <a:solidFill>
                  <a:schemeClr val="accent2"/>
                </a:solidFill>
              </a:rPr>
              <a:t>in order to gain </a:t>
            </a:r>
            <a:r>
              <a:rPr lang="en-GB" sz="1400" dirty="0">
                <a:solidFill>
                  <a:schemeClr val="accent2"/>
                </a:solidFill>
              </a:rPr>
              <a:t>insights </a:t>
            </a:r>
          </a:p>
          <a:p>
            <a:pPr marL="0" indent="0">
              <a:buNone/>
            </a:pPr>
            <a:endParaRPr lang="en-TZ" sz="1400" dirty="0"/>
          </a:p>
        </p:txBody>
      </p:sp>
      <p:sp>
        <p:nvSpPr>
          <p:cNvPr id="15" name="TextBox 14">
            <a:extLst>
              <a:ext uri="{FF2B5EF4-FFF2-40B4-BE49-F238E27FC236}">
                <a16:creationId xmlns:a16="http://schemas.microsoft.com/office/drawing/2014/main" id="{2C2C82B4-A497-989E-7767-6C2AAD31F900}"/>
              </a:ext>
            </a:extLst>
          </p:cNvPr>
          <p:cNvSpPr txBox="1"/>
          <p:nvPr/>
        </p:nvSpPr>
        <p:spPr>
          <a:xfrm>
            <a:off x="5524659" y="1643848"/>
            <a:ext cx="2999539" cy="738664"/>
          </a:xfrm>
          <a:prstGeom prst="rect">
            <a:avLst/>
          </a:prstGeom>
          <a:noFill/>
        </p:spPr>
        <p:txBody>
          <a:bodyPr wrap="square">
            <a:spAutoFit/>
          </a:bodyPr>
          <a:lstStyle/>
          <a:p>
            <a:r>
              <a:rPr lang="en-GB" dirty="0">
                <a:solidFill>
                  <a:schemeClr val="accent2"/>
                </a:solidFill>
              </a:rPr>
              <a:t>Incorporate the model into a system (web/mobile app) that can be used by potential investors </a:t>
            </a:r>
          </a:p>
        </p:txBody>
      </p:sp>
      <p:grpSp>
        <p:nvGrpSpPr>
          <p:cNvPr id="16" name="Google Shape;6625;p63">
            <a:extLst>
              <a:ext uri="{FF2B5EF4-FFF2-40B4-BE49-F238E27FC236}">
                <a16:creationId xmlns:a16="http://schemas.microsoft.com/office/drawing/2014/main" id="{9269FCBE-2CB9-A926-B872-25868506772D}"/>
              </a:ext>
            </a:extLst>
          </p:cNvPr>
          <p:cNvGrpSpPr/>
          <p:nvPr/>
        </p:nvGrpSpPr>
        <p:grpSpPr>
          <a:xfrm>
            <a:off x="612097" y="700575"/>
            <a:ext cx="354341" cy="365113"/>
            <a:chOff x="-45673275" y="3192975"/>
            <a:chExt cx="299325" cy="308425"/>
          </a:xfrm>
          <a:solidFill>
            <a:schemeClr val="accent1">
              <a:lumMod val="60000"/>
              <a:lumOff val="40000"/>
            </a:schemeClr>
          </a:solidFill>
        </p:grpSpPr>
        <p:sp>
          <p:nvSpPr>
            <p:cNvPr id="17" name="Google Shape;6626;p63">
              <a:extLst>
                <a:ext uri="{FF2B5EF4-FFF2-40B4-BE49-F238E27FC236}">
                  <a16:creationId xmlns:a16="http://schemas.microsoft.com/office/drawing/2014/main" id="{998C7B3C-D362-C624-C0E6-24AD96C92226}"/>
                </a:ext>
              </a:extLst>
            </p:cNvPr>
            <p:cNvSpPr/>
            <p:nvPr/>
          </p:nvSpPr>
          <p:spPr>
            <a:xfrm>
              <a:off x="-45672500" y="3192975"/>
              <a:ext cx="298550" cy="194175"/>
            </a:xfrm>
            <a:custGeom>
              <a:avLst/>
              <a:gdLst/>
              <a:ahLst/>
              <a:cxnLst/>
              <a:rect l="l" t="t" r="r" b="b"/>
              <a:pathLst>
                <a:path w="11942" h="7767" extrusionOk="0">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6627;p63">
              <a:extLst>
                <a:ext uri="{FF2B5EF4-FFF2-40B4-BE49-F238E27FC236}">
                  <a16:creationId xmlns:a16="http://schemas.microsoft.com/office/drawing/2014/main" id="{160892F0-2D30-DF76-B981-E399FB9AC1C8}"/>
                </a:ext>
              </a:extLst>
            </p:cNvPr>
            <p:cNvSpPr/>
            <p:nvPr/>
          </p:nvSpPr>
          <p:spPr>
            <a:xfrm>
              <a:off x="-45673275" y="3387150"/>
              <a:ext cx="299325" cy="114250"/>
            </a:xfrm>
            <a:custGeom>
              <a:avLst/>
              <a:gdLst/>
              <a:ahLst/>
              <a:cxnLst/>
              <a:rect l="l" t="t" r="r" b="b"/>
              <a:pathLst>
                <a:path w="11973" h="4570" extrusionOk="0">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6628;p63">
              <a:extLst>
                <a:ext uri="{FF2B5EF4-FFF2-40B4-BE49-F238E27FC236}">
                  <a16:creationId xmlns:a16="http://schemas.microsoft.com/office/drawing/2014/main" id="{79FAE115-8571-0F93-6EC8-EDDD0753E21F}"/>
                </a:ext>
              </a:extLst>
            </p:cNvPr>
            <p:cNvSpPr/>
            <p:nvPr/>
          </p:nvSpPr>
          <p:spPr>
            <a:xfrm>
              <a:off x="-45673275" y="3334400"/>
              <a:ext cx="299325" cy="113425"/>
            </a:xfrm>
            <a:custGeom>
              <a:avLst/>
              <a:gdLst/>
              <a:ahLst/>
              <a:cxnLst/>
              <a:rect l="l" t="t" r="r" b="b"/>
              <a:pathLst>
                <a:path w="11973" h="4537" extrusionOk="0">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 name="Google Shape;6461;p63">
            <a:extLst>
              <a:ext uri="{FF2B5EF4-FFF2-40B4-BE49-F238E27FC236}">
                <a16:creationId xmlns:a16="http://schemas.microsoft.com/office/drawing/2014/main" id="{B1DF9027-F055-5DBF-5646-AEFBC6347C84}"/>
              </a:ext>
            </a:extLst>
          </p:cNvPr>
          <p:cNvGrpSpPr/>
          <p:nvPr/>
        </p:nvGrpSpPr>
        <p:grpSpPr>
          <a:xfrm>
            <a:off x="737810" y="3501080"/>
            <a:ext cx="298377" cy="354519"/>
            <a:chOff x="-48233050" y="3569725"/>
            <a:chExt cx="252050" cy="299475"/>
          </a:xfrm>
          <a:solidFill>
            <a:schemeClr val="accent1">
              <a:lumMod val="60000"/>
              <a:lumOff val="40000"/>
            </a:schemeClr>
          </a:solidFill>
        </p:grpSpPr>
        <p:sp>
          <p:nvSpPr>
            <p:cNvPr id="21" name="Google Shape;6462;p63">
              <a:extLst>
                <a:ext uri="{FF2B5EF4-FFF2-40B4-BE49-F238E27FC236}">
                  <a16:creationId xmlns:a16="http://schemas.microsoft.com/office/drawing/2014/main" id="{366050AC-4471-1C06-1B37-D810E7242030}"/>
                </a:ext>
              </a:extLst>
            </p:cNvPr>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463;p63">
              <a:extLst>
                <a:ext uri="{FF2B5EF4-FFF2-40B4-BE49-F238E27FC236}">
                  <a16:creationId xmlns:a16="http://schemas.microsoft.com/office/drawing/2014/main" id="{1DDD3D86-C844-51E4-1E9B-AC45367A14EB}"/>
                </a:ext>
              </a:extLst>
            </p:cNvPr>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6464;p63">
              <a:extLst>
                <a:ext uri="{FF2B5EF4-FFF2-40B4-BE49-F238E27FC236}">
                  <a16:creationId xmlns:a16="http://schemas.microsoft.com/office/drawing/2014/main" id="{1ABC42B6-CB2D-506B-AD36-B0374EF57E07}"/>
                </a:ext>
              </a:extLst>
            </p:cNvPr>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 name="Google Shape;5299;p61">
            <a:extLst>
              <a:ext uri="{FF2B5EF4-FFF2-40B4-BE49-F238E27FC236}">
                <a16:creationId xmlns:a16="http://schemas.microsoft.com/office/drawing/2014/main" id="{9CD5DE70-CF82-24D7-27AC-6B6D6A46BF16}"/>
              </a:ext>
            </a:extLst>
          </p:cNvPr>
          <p:cNvSpPr/>
          <p:nvPr/>
        </p:nvSpPr>
        <p:spPr>
          <a:xfrm>
            <a:off x="4884763" y="1727025"/>
            <a:ext cx="366335" cy="2861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chemeClr val="accent1">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TextBox 2">
            <a:extLst>
              <a:ext uri="{FF2B5EF4-FFF2-40B4-BE49-F238E27FC236}">
                <a16:creationId xmlns:a16="http://schemas.microsoft.com/office/drawing/2014/main" id="{71B8AB29-FEEC-4AAE-62AE-16FD8D2B3D7E}"/>
              </a:ext>
            </a:extLst>
          </p:cNvPr>
          <p:cNvSpPr txBox="1"/>
          <p:nvPr/>
        </p:nvSpPr>
        <p:spPr>
          <a:xfrm>
            <a:off x="1210911" y="2189615"/>
            <a:ext cx="2829283" cy="1169551"/>
          </a:xfrm>
          <a:prstGeom prst="rect">
            <a:avLst/>
          </a:prstGeom>
          <a:noFill/>
        </p:spPr>
        <p:txBody>
          <a:bodyPr wrap="square">
            <a:spAutoFit/>
          </a:bodyPr>
          <a:lstStyle/>
          <a:p>
            <a:pPr marL="0" indent="0">
              <a:buNone/>
            </a:pPr>
            <a:r>
              <a:rPr lang="en-GB" sz="1400" dirty="0">
                <a:solidFill>
                  <a:schemeClr val="accent2"/>
                </a:solidFill>
              </a:rPr>
              <a:t>visualize </a:t>
            </a:r>
            <a:r>
              <a:rPr lang="en-TZ" sz="1400" dirty="0">
                <a:solidFill>
                  <a:schemeClr val="accent2"/>
                </a:solidFill>
              </a:rPr>
              <a:t>the features</a:t>
            </a:r>
            <a:r>
              <a:rPr lang="en-GB" sz="1400" dirty="0">
                <a:solidFill>
                  <a:schemeClr val="accent2"/>
                </a:solidFill>
              </a:rPr>
              <a:t> in away that can give insights to the trends in the data that will help us have an intuition of fund’s </a:t>
            </a:r>
            <a:r>
              <a:rPr lang="en-GB" sz="1400" dirty="0" err="1">
                <a:solidFill>
                  <a:schemeClr val="accent2"/>
                </a:solidFill>
              </a:rPr>
              <a:t>behavior</a:t>
            </a:r>
            <a:r>
              <a:rPr lang="en-GB" sz="1400" dirty="0">
                <a:solidFill>
                  <a:schemeClr val="accent2"/>
                </a:solidFill>
              </a:rPr>
              <a:t> </a:t>
            </a:r>
          </a:p>
        </p:txBody>
      </p:sp>
      <p:sp>
        <p:nvSpPr>
          <p:cNvPr id="7" name="TextBox 6">
            <a:extLst>
              <a:ext uri="{FF2B5EF4-FFF2-40B4-BE49-F238E27FC236}">
                <a16:creationId xmlns:a16="http://schemas.microsoft.com/office/drawing/2014/main" id="{1D75BEF1-EE8A-BB87-5BD4-32746A3629FB}"/>
              </a:ext>
            </a:extLst>
          </p:cNvPr>
          <p:cNvSpPr txBox="1"/>
          <p:nvPr/>
        </p:nvSpPr>
        <p:spPr>
          <a:xfrm>
            <a:off x="5440488" y="542468"/>
            <a:ext cx="3531346" cy="523220"/>
          </a:xfrm>
          <a:prstGeom prst="rect">
            <a:avLst/>
          </a:prstGeom>
          <a:noFill/>
        </p:spPr>
        <p:txBody>
          <a:bodyPr wrap="square">
            <a:spAutoFit/>
          </a:bodyPr>
          <a:lstStyle/>
          <a:p>
            <a:r>
              <a:rPr lang="en-GB" dirty="0">
                <a:solidFill>
                  <a:schemeClr val="accent2"/>
                </a:solidFill>
              </a:rPr>
              <a:t>Optimise model </a:t>
            </a:r>
            <a:r>
              <a:rPr lang="en-TZ" dirty="0">
                <a:solidFill>
                  <a:schemeClr val="accent2"/>
                </a:solidFill>
              </a:rPr>
              <a:t>to achieve a better predictive performance</a:t>
            </a:r>
            <a:endParaRPr lang="en-GB" dirty="0">
              <a:solidFill>
                <a:schemeClr val="accent2"/>
              </a:solidFill>
            </a:endParaRPr>
          </a:p>
        </p:txBody>
      </p:sp>
      <p:grpSp>
        <p:nvGrpSpPr>
          <p:cNvPr id="8" name="Google Shape;5392;p61">
            <a:extLst>
              <a:ext uri="{FF2B5EF4-FFF2-40B4-BE49-F238E27FC236}">
                <a16:creationId xmlns:a16="http://schemas.microsoft.com/office/drawing/2014/main" id="{1123515C-F8C2-BEC8-D1A2-07E61E34A397}"/>
              </a:ext>
            </a:extLst>
          </p:cNvPr>
          <p:cNvGrpSpPr/>
          <p:nvPr/>
        </p:nvGrpSpPr>
        <p:grpSpPr>
          <a:xfrm>
            <a:off x="619802" y="2288780"/>
            <a:ext cx="368186" cy="366364"/>
            <a:chOff x="-62151950" y="4111775"/>
            <a:chExt cx="318225" cy="316650"/>
          </a:xfrm>
          <a:solidFill>
            <a:srgbClr val="F8F8F8"/>
          </a:solidFill>
        </p:grpSpPr>
        <p:sp>
          <p:nvSpPr>
            <p:cNvPr id="9" name="Google Shape;5393;p61">
              <a:extLst>
                <a:ext uri="{FF2B5EF4-FFF2-40B4-BE49-F238E27FC236}">
                  <a16:creationId xmlns:a16="http://schemas.microsoft.com/office/drawing/2014/main" id="{E12DB2E1-E423-14C6-1678-DD351DF735A2}"/>
                </a:ext>
              </a:extLst>
            </p:cNvPr>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5394;p61">
              <a:extLst>
                <a:ext uri="{FF2B5EF4-FFF2-40B4-BE49-F238E27FC236}">
                  <a16:creationId xmlns:a16="http://schemas.microsoft.com/office/drawing/2014/main" id="{D565D38B-69D8-96AA-FC39-24281069FB26}"/>
                </a:ext>
              </a:extLst>
            </p:cNvPr>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5395;p61">
              <a:extLst>
                <a:ext uri="{FF2B5EF4-FFF2-40B4-BE49-F238E27FC236}">
                  <a16:creationId xmlns:a16="http://schemas.microsoft.com/office/drawing/2014/main" id="{368E84A6-15D9-153B-7359-F7348C5B24E4}"/>
                </a:ext>
              </a:extLst>
            </p:cNvPr>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5396;p61">
              <a:extLst>
                <a:ext uri="{FF2B5EF4-FFF2-40B4-BE49-F238E27FC236}">
                  <a16:creationId xmlns:a16="http://schemas.microsoft.com/office/drawing/2014/main" id="{927518A9-1C59-7AD9-72DF-60FDC4EC0A00}"/>
                </a:ext>
              </a:extLst>
            </p:cNvPr>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 name="Google Shape;4518;p59">
            <a:extLst>
              <a:ext uri="{FF2B5EF4-FFF2-40B4-BE49-F238E27FC236}">
                <a16:creationId xmlns:a16="http://schemas.microsoft.com/office/drawing/2014/main" id="{82F3CC7E-38DC-1644-9304-054FDD746AE6}"/>
              </a:ext>
            </a:extLst>
          </p:cNvPr>
          <p:cNvGrpSpPr/>
          <p:nvPr/>
        </p:nvGrpSpPr>
        <p:grpSpPr>
          <a:xfrm>
            <a:off x="4898277" y="614020"/>
            <a:ext cx="339306" cy="339253"/>
            <a:chOff x="2685825" y="840375"/>
            <a:chExt cx="481900" cy="481825"/>
          </a:xfrm>
          <a:solidFill>
            <a:schemeClr val="accent1"/>
          </a:solidFill>
        </p:grpSpPr>
        <p:sp>
          <p:nvSpPr>
            <p:cNvPr id="14" name="Google Shape;4519;p59">
              <a:extLst>
                <a:ext uri="{FF2B5EF4-FFF2-40B4-BE49-F238E27FC236}">
                  <a16:creationId xmlns:a16="http://schemas.microsoft.com/office/drawing/2014/main" id="{2D912D29-F873-37B6-87CD-A33EAD955919}"/>
                </a:ext>
              </a:extLst>
            </p:cNvPr>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5" name="Google Shape;4520;p59">
              <a:extLst>
                <a:ext uri="{FF2B5EF4-FFF2-40B4-BE49-F238E27FC236}">
                  <a16:creationId xmlns:a16="http://schemas.microsoft.com/office/drawing/2014/main" id="{E6882C40-91E7-345B-F713-1A50DAA8C86C}"/>
                </a:ext>
              </a:extLst>
            </p:cNvPr>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extLst>
      <p:ext uri="{BB962C8B-B14F-4D97-AF65-F5344CB8AC3E}">
        <p14:creationId xmlns:p14="http://schemas.microsoft.com/office/powerpoint/2010/main" val="515243475"/>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theme/theme1.xml><?xml version="1.0" encoding="utf-8"?>
<a:theme xmlns:a="http://schemas.openxmlformats.org/drawingml/2006/main"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913</TotalTime>
  <Words>1226</Words>
  <Application>Microsoft Office PowerPoint</Application>
  <PresentationFormat>On-screen Show (16:9)</PresentationFormat>
  <Paragraphs>357</Paragraphs>
  <Slides>30</Slides>
  <Notes>18</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30</vt:i4>
      </vt:variant>
    </vt:vector>
  </HeadingPairs>
  <TitlesOfParts>
    <vt:vector size="39" baseType="lpstr">
      <vt:lpstr>Chakra Petch</vt:lpstr>
      <vt:lpstr>Proxima Nova Semibold</vt:lpstr>
      <vt:lpstr>Bebas Neue</vt:lpstr>
      <vt:lpstr>Arial</vt:lpstr>
      <vt:lpstr>Phudu</vt:lpstr>
      <vt:lpstr>Montserrat ExtraBold</vt:lpstr>
      <vt:lpstr>Proxima Nova</vt:lpstr>
      <vt:lpstr>Montserrat</vt:lpstr>
      <vt:lpstr>Slidesgo Final Pages</vt:lpstr>
      <vt:lpstr>NET ASSET VALUE FORECASTING</vt:lpstr>
      <vt:lpstr>THE GROUP 2 TEAM</vt:lpstr>
      <vt:lpstr>PowerPoint Presentation</vt:lpstr>
      <vt:lpstr>INTRODUCTION</vt:lpstr>
      <vt:lpstr>PowerPoint Presentation</vt:lpstr>
      <vt:lpstr>THE MAIN OBJECTIVE</vt:lpstr>
      <vt:lpstr>PowerPoint Presentation</vt:lpstr>
      <vt:lpstr>SPECIFIC OBJECTIVES</vt:lpstr>
      <vt:lpstr>PowerPoint Presentation</vt:lpstr>
      <vt:lpstr>SIGNIFICANCE OF THE PROJECT</vt:lpstr>
      <vt:lpstr>PowerPoint Presentation</vt:lpstr>
      <vt:lpstr>METHODOLOGY</vt:lpstr>
      <vt:lpstr>CRISP METHODOLOGY</vt:lpstr>
      <vt:lpstr>TOOLS USED</vt:lpstr>
      <vt:lpstr>PowerPoint Presentation</vt:lpstr>
      <vt:lpstr>IMPLEMENTATION</vt:lpstr>
      <vt:lpstr>CROSS INDUSTRY STANDARD PROCESS (CRISP)</vt:lpstr>
      <vt:lpstr>PROJECT IMPLEMENTATION</vt:lpstr>
      <vt:lpstr>BUSINESS UNDERSTANDING</vt:lpstr>
      <vt:lpstr>DATA UNDERSTADNING</vt:lpstr>
      <vt:lpstr>DATA PREPARATION</vt:lpstr>
      <vt:lpstr>MODELLING</vt:lpstr>
      <vt:lpstr>EVALUATION</vt:lpstr>
      <vt:lpstr>TABLE SHOWING THE METRICS VALUES OF THE MODELS FOR EACH FUND</vt:lpstr>
      <vt:lpstr>DEPLOYMENT</vt:lpstr>
      <vt:lpstr>PowerPoint Presentation</vt:lpstr>
      <vt:lpstr>CONCLUSION</vt:lpstr>
      <vt:lpstr>PowerPoint Presentation</vt:lpstr>
      <vt:lpstr>RECOMMENDATIONS</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Net asset value forecasting</dc:title>
  <dc:creator>Oprah Lewis</dc:creator>
  <cp:lastModifiedBy>JOHN BUTOTO</cp:lastModifiedBy>
  <cp:revision>74</cp:revision>
  <dcterms:modified xsi:type="dcterms:W3CDTF">2023-09-22T07:06:34Z</dcterms:modified>
</cp:coreProperties>
</file>